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4" r:id="rId4"/>
  </p:sldMasterIdLst>
  <p:notesMasterIdLst>
    <p:notesMasterId r:id="rId30"/>
  </p:notesMasterIdLst>
  <p:handoutMasterIdLst>
    <p:handoutMasterId r:id="rId31"/>
  </p:handoutMasterIdLst>
  <p:sldIdLst>
    <p:sldId id="257" r:id="rId5"/>
    <p:sldId id="258" r:id="rId6"/>
    <p:sldId id="259" r:id="rId7"/>
    <p:sldId id="260" r:id="rId8"/>
    <p:sldId id="261" r:id="rId9"/>
    <p:sldId id="262" r:id="rId10"/>
    <p:sldId id="263" r:id="rId11"/>
    <p:sldId id="266" r:id="rId12"/>
    <p:sldId id="267" r:id="rId13"/>
    <p:sldId id="268" r:id="rId14"/>
    <p:sldId id="269" r:id="rId15"/>
    <p:sldId id="270" r:id="rId16"/>
    <p:sldId id="271" r:id="rId17"/>
    <p:sldId id="272" r:id="rId18"/>
    <p:sldId id="273" r:id="rId19"/>
    <p:sldId id="274" r:id="rId20"/>
    <p:sldId id="275" r:id="rId21"/>
    <p:sldId id="279" r:id="rId22"/>
    <p:sldId id="280" r:id="rId23"/>
    <p:sldId id="282" r:id="rId24"/>
    <p:sldId id="281" r:id="rId25"/>
    <p:sldId id="283" r:id="rId26"/>
    <p:sldId id="276" r:id="rId27"/>
    <p:sldId id="277" r:id="rId28"/>
    <p:sldId id="27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0" d="100"/>
          <a:sy n="80" d="100"/>
        </p:scale>
        <p:origin x="33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2C33A307-6F7E-4307-B79E-DD96E26CCE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83909499-8684-4C19-8FEC-BD783F05727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5B1DD7-9885-4005-836D-268AEFCA21DA}" type="datetimeFigureOut">
              <a:rPr lang="en-US" smtClean="0"/>
              <a:t>6/29/2020</a:t>
            </a:fld>
            <a:endParaRPr lang="en-US"/>
          </a:p>
        </p:txBody>
      </p:sp>
      <p:sp>
        <p:nvSpPr>
          <p:cNvPr id="4" name="Footer Placeholder 3">
            <a:extLst>
              <a:ext uri="{FF2B5EF4-FFF2-40B4-BE49-F238E27FC236}">
                <a16:creationId xmlns="" xmlns:a16="http://schemas.microsoft.com/office/drawing/2014/main" id="{FFD50559-D12F-4055-BCB6-56ABBC28962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C675C442-7F78-4646-87E2-99D832DAFE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3D74AD-1588-44B4-96B1-3835A506277F}" type="slidenum">
              <a:rPr lang="en-US" smtClean="0"/>
              <a:t>‹#›</a:t>
            </a:fld>
            <a:endParaRPr lang="en-US"/>
          </a:p>
        </p:txBody>
      </p:sp>
    </p:spTree>
    <p:extLst>
      <p:ext uri="{BB962C8B-B14F-4D97-AF65-F5344CB8AC3E}">
        <p14:creationId xmlns:p14="http://schemas.microsoft.com/office/powerpoint/2010/main" val="2092132505"/>
      </p:ext>
    </p:extLst>
  </p:cSld>
  <p:clrMap bg1="lt1" tx1="dk1" bg2="lt2" tx2="dk2" accent1="accent1" accent2="accent2" accent3="accent3" accent4="accent4" accent5="accent5" accent6="accent6" hlink="hlink" folHlink="folHlink"/>
  <p:hf dt="0"/>
</p:handoutMaster>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8C4270-3204-41EF-9841-288C5A6AF151}" type="datetimeFigureOut">
              <a:rPr lang="en-US" smtClean="0"/>
              <a:t>6/29/2020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831EFF-B960-4C48-A75C-F38330E3BA13}" type="slidenum">
              <a:rPr lang="en-US" smtClean="0"/>
              <a:t>‹#›</a:t>
            </a:fld>
            <a:endParaRPr lang="en-US"/>
          </a:p>
        </p:txBody>
      </p:sp>
    </p:spTree>
    <p:extLst>
      <p:ext uri="{BB962C8B-B14F-4D97-AF65-F5344CB8AC3E}">
        <p14:creationId xmlns:p14="http://schemas.microsoft.com/office/powerpoint/2010/main" val="956822014"/>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09150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6/29/2020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374097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27089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8559721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9832146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3138344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9666601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9688019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141390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7332B432-ACDA-4023-A761-2BAB76577B62}"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161979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6/29/2020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306951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6/29/2020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720993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6/29/2020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894397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F9A96C99-B8F8-4528-BD05-0E16E943DC09}" type="datetime1">
              <a:rPr lang="en-US" smtClean="0"/>
              <a:t>6/29/2020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332660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636942-C211-4B28-8DBD-C953E00AF71B}" type="datetime1">
              <a:rPr lang="en-US" smtClean="0"/>
              <a:t>6/29/2020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174196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7E8D12A6-918A-48BD-8CB9-CA713993B0EA}" type="datetime1">
              <a:rPr lang="en-US" smtClean="0"/>
              <a:t>6/29/2020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026870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6/29/2020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90549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6FA2B21-3FCD-4721-B95C-427943F61125}" type="datetime1">
              <a:rPr lang="en-US" smtClean="0"/>
              <a:t>6/29/2020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61612498"/>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advTm="10088">
        <p:fade/>
      </p:transition>
    </mc:Fallback>
  </mc:AlternateContent>
  <p:timing>
    <p:tnLst>
      <p:par>
        <p:cTn id="1" dur="indefinite" restart="never" nodeType="tmRoot"/>
      </p:par>
    </p:tnLst>
  </p:timing>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xml"/><Relationship Id="rId1" Type="http://schemas.openxmlformats.org/officeDocument/2006/relationships/tags" Target="../tags/tag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 xmlns:a16="http://schemas.microsoft.com/office/drawing/2014/main" id="{8045422F-7258-40AC-BD2E-2469AA448922}"/>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7990"/>
          </a:xfrm>
          <a:prstGeom prst="rect">
            <a:avLst/>
          </a:prstGeom>
        </p:spPr>
      </p:pic>
      <p:sp>
        <p:nvSpPr>
          <p:cNvPr id="82" name="Rectangle 81">
            <a:extLst>
              <a:ext uri="{FF2B5EF4-FFF2-40B4-BE49-F238E27FC236}">
                <a16:creationId xmlns="" xmlns:a16="http://schemas.microsoft.com/office/drawing/2014/main" id="{2644B391-9BFE-445C-A9EC-F544BB85FBC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 xmlns:a16="http://schemas.microsoft.com/office/drawing/2014/main" id="{80F26E69-87D9-4655-AE7B-280A87AA3C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3" name="Subtitle 2">
            <a:extLst>
              <a:ext uri="{FF2B5EF4-FFF2-40B4-BE49-F238E27FC236}">
                <a16:creationId xmlns="" xmlns:a16="http://schemas.microsoft.com/office/drawing/2014/main" id="{C8722DDC-8EEE-4A06-8DFE-B44871EAA2CF}"/>
              </a:ext>
            </a:extLst>
          </p:cNvPr>
          <p:cNvSpPr>
            <a:spLocks noGrp="1"/>
          </p:cNvSpPr>
          <p:nvPr>
            <p:ph type="subTitle" idx="1"/>
          </p:nvPr>
        </p:nvSpPr>
        <p:spPr>
          <a:xfrm>
            <a:off x="6033792" y="3835909"/>
            <a:ext cx="4775075" cy="880289"/>
          </a:xfrm>
        </p:spPr>
        <p:txBody>
          <a:bodyPr>
            <a:normAutofit lnSpcReduction="10000"/>
          </a:bodyPr>
          <a:lstStyle/>
          <a:p>
            <a:pPr algn="ctr">
              <a:spcAft>
                <a:spcPts val="600"/>
              </a:spcAft>
            </a:pPr>
            <a:r>
              <a:rPr lang="en-IN" dirty="0" smtClean="0">
                <a:solidFill>
                  <a:schemeClr val="tx1"/>
                </a:solidFill>
              </a:rPr>
              <a:t>D</a:t>
            </a:r>
            <a:r>
              <a:rPr lang="en-US" dirty="0" err="1">
                <a:solidFill>
                  <a:schemeClr val="tx1"/>
                </a:solidFill>
              </a:rPr>
              <a:t>eveloped</a:t>
            </a:r>
            <a:r>
              <a:rPr lang="en-US" dirty="0">
                <a:solidFill>
                  <a:schemeClr val="tx1"/>
                </a:solidFill>
              </a:rPr>
              <a:t> </a:t>
            </a:r>
            <a:r>
              <a:rPr lang="en-US" dirty="0" smtClean="0">
                <a:solidFill>
                  <a:schemeClr val="tx1"/>
                </a:solidFill>
              </a:rPr>
              <a:t>By</a:t>
            </a:r>
            <a:endParaRPr lang="en-US" dirty="0">
              <a:solidFill>
                <a:schemeClr val="tx1"/>
              </a:solidFill>
            </a:endParaRPr>
          </a:p>
          <a:p>
            <a:pPr algn="ctr">
              <a:spcAft>
                <a:spcPts val="600"/>
              </a:spcAft>
            </a:pPr>
            <a:r>
              <a:rPr lang="en-US" dirty="0" smtClean="0">
                <a:solidFill>
                  <a:schemeClr val="tx1"/>
                </a:solidFill>
              </a:rPr>
              <a:t>Dharmil K. Shah (1718034)</a:t>
            </a:r>
            <a:endParaRPr lang="en-US" dirty="0">
              <a:solidFill>
                <a:schemeClr val="tx1"/>
              </a:solidFill>
            </a:endParaRPr>
          </a:p>
        </p:txBody>
      </p:sp>
      <p:pic>
        <p:nvPicPr>
          <p:cNvPr id="14" name="Picture 13">
            <a:extLst>
              <a:ext uri="{FF2B5EF4-FFF2-40B4-BE49-F238E27FC236}">
                <a16:creationId xmlns="" xmlns:a16="http://schemas.microsoft.com/office/drawing/2014/main" id="{9D85858D-C1E2-4E3F-AA23-CD2ECF553D5D}"/>
              </a:ext>
            </a:extLst>
          </p:cNvPr>
          <p:cNvPicPr>
            <a:picLocks noChangeAspect="1"/>
          </p:cNvPicPr>
          <p:nvPr/>
        </p:nvPicPr>
        <p:blipFill>
          <a:blip r:embed="rId4"/>
          <a:stretch>
            <a:fillRect/>
          </a:stretch>
        </p:blipFill>
        <p:spPr>
          <a:xfrm>
            <a:off x="1383132" y="2189272"/>
            <a:ext cx="2542279" cy="260637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9233" y="2247013"/>
            <a:ext cx="1944192" cy="1505610"/>
          </a:xfrm>
          <a:prstGeom prst="rect">
            <a:avLst/>
          </a:prstGeom>
        </p:spPr>
      </p:pic>
    </p:spTree>
    <p:custDataLst>
      <p:tags r:id="rId1"/>
    </p:custDataLst>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500" advTm="20">
        <p15:prstTrans prst="drape"/>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362">
                                          <p:stCondLst>
                                            <p:cond delay="0"/>
                                          </p:stCondLst>
                                        </p:cTn>
                                        <p:tgtEl>
                                          <p:spTgt spid="14"/>
                                        </p:tgtEl>
                                      </p:cBhvr>
                                    </p:animEffect>
                                    <p:anim calcmode="lin" valueType="num">
                                      <p:cBhvr>
                                        <p:cTn id="8" dur="1139"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14"/>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14"/>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14"/>
                                        </p:tgtEl>
                                        <p:attrNameLst>
                                          <p:attrName>ppt_y</p:attrName>
                                        </p:attrNameLst>
                                      </p:cBhvr>
                                      <p:tavLst>
                                        <p:tav tm="0" fmla="#ppt_y-sin(pi*$)/81">
                                          <p:val>
                                            <p:fltVal val="0"/>
                                          </p:val>
                                        </p:tav>
                                        <p:tav tm="100000">
                                          <p:val>
                                            <p:fltVal val="1"/>
                                          </p:val>
                                        </p:tav>
                                      </p:tavLst>
                                    </p:anim>
                                    <p:animScale>
                                      <p:cBhvr>
                                        <p:cTn id="13" dur="16">
                                          <p:stCondLst>
                                            <p:cond delay="406"/>
                                          </p:stCondLst>
                                        </p:cTn>
                                        <p:tgtEl>
                                          <p:spTgt spid="14"/>
                                        </p:tgtEl>
                                      </p:cBhvr>
                                      <p:to x="100000" y="60000"/>
                                    </p:animScale>
                                    <p:animScale>
                                      <p:cBhvr>
                                        <p:cTn id="14" dur="104" decel="50000">
                                          <p:stCondLst>
                                            <p:cond delay="423"/>
                                          </p:stCondLst>
                                        </p:cTn>
                                        <p:tgtEl>
                                          <p:spTgt spid="14"/>
                                        </p:tgtEl>
                                      </p:cBhvr>
                                      <p:to x="100000" y="100000"/>
                                    </p:animScale>
                                    <p:animScale>
                                      <p:cBhvr>
                                        <p:cTn id="15" dur="16">
                                          <p:stCondLst>
                                            <p:cond delay="820"/>
                                          </p:stCondLst>
                                        </p:cTn>
                                        <p:tgtEl>
                                          <p:spTgt spid="14"/>
                                        </p:tgtEl>
                                      </p:cBhvr>
                                      <p:to x="100000" y="80000"/>
                                    </p:animScale>
                                    <p:animScale>
                                      <p:cBhvr>
                                        <p:cTn id="16" dur="104" decel="50000">
                                          <p:stCondLst>
                                            <p:cond delay="836"/>
                                          </p:stCondLst>
                                        </p:cTn>
                                        <p:tgtEl>
                                          <p:spTgt spid="14"/>
                                        </p:tgtEl>
                                      </p:cBhvr>
                                      <p:to x="100000" y="100000"/>
                                    </p:animScale>
                                    <p:animScale>
                                      <p:cBhvr>
                                        <p:cTn id="17" dur="16">
                                          <p:stCondLst>
                                            <p:cond delay="1026"/>
                                          </p:stCondLst>
                                        </p:cTn>
                                        <p:tgtEl>
                                          <p:spTgt spid="14"/>
                                        </p:tgtEl>
                                      </p:cBhvr>
                                      <p:to x="100000" y="90000"/>
                                    </p:animScale>
                                    <p:animScale>
                                      <p:cBhvr>
                                        <p:cTn id="18" dur="104" decel="50000">
                                          <p:stCondLst>
                                            <p:cond delay="1042"/>
                                          </p:stCondLst>
                                        </p:cTn>
                                        <p:tgtEl>
                                          <p:spTgt spid="14"/>
                                        </p:tgtEl>
                                      </p:cBhvr>
                                      <p:to x="100000" y="100000"/>
                                    </p:animScale>
                                    <p:animScale>
                                      <p:cBhvr>
                                        <p:cTn id="19" dur="16">
                                          <p:stCondLst>
                                            <p:cond delay="1130"/>
                                          </p:stCondLst>
                                        </p:cTn>
                                        <p:tgtEl>
                                          <p:spTgt spid="14"/>
                                        </p:tgtEl>
                                      </p:cBhvr>
                                      <p:to x="100000" y="95000"/>
                                    </p:animScale>
                                    <p:animScale>
                                      <p:cBhvr>
                                        <p:cTn id="20" dur="104" decel="50000">
                                          <p:stCondLst>
                                            <p:cond delay="1146"/>
                                          </p:stCondLst>
                                        </p:cTn>
                                        <p:tgtEl>
                                          <p:spTgt spid="14"/>
                                        </p:tgtEl>
                                      </p:cBhvr>
                                      <p:to x="100000" y="100000"/>
                                    </p:animScale>
                                  </p:childTnLst>
                                </p:cTn>
                              </p:par>
                              <p:par>
                                <p:cTn id="21" presetID="2" presetClass="entr" presetSubtype="4" fill="hold" nodeType="with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additive="base">
                                        <p:cTn id="23" dur="1000" fill="hold"/>
                                        <p:tgtEl>
                                          <p:spTgt spid="82"/>
                                        </p:tgtEl>
                                        <p:attrNameLst>
                                          <p:attrName>ppt_x</p:attrName>
                                        </p:attrNameLst>
                                      </p:cBhvr>
                                      <p:tavLst>
                                        <p:tav tm="0">
                                          <p:val>
                                            <p:strVal val="#ppt_x"/>
                                          </p:val>
                                        </p:tav>
                                        <p:tav tm="100000">
                                          <p:val>
                                            <p:strVal val="#ppt_x"/>
                                          </p:val>
                                        </p:tav>
                                      </p:tavLst>
                                    </p:anim>
                                    <p:anim calcmode="lin" valueType="num">
                                      <p:cBhvr additive="base">
                                        <p:cTn id="24" dur="1000" fill="hold"/>
                                        <p:tgtEl>
                                          <p:spTgt spid="8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anim calcmode="lin" valueType="num">
                                      <p:cBhvr additive="base">
                                        <p:cTn id="3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 calcmode="lin" valueType="num">
                                      <p:cBhvr additive="base">
                                        <p:cTn id="3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Data Flow diagram</a:t>
            </a:r>
          </a:p>
          <a:p>
            <a:pPr marL="0" indent="0">
              <a:buNone/>
            </a:pPr>
            <a:r>
              <a:rPr lang="en-IN" sz="2000" dirty="0"/>
              <a:t>		</a:t>
            </a:r>
            <a:r>
              <a:rPr lang="en-IN" sz="2400" b="1" dirty="0"/>
              <a:t>	</a:t>
            </a: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5" name="Picture 4"/>
          <p:cNvPicPr/>
          <p:nvPr/>
        </p:nvPicPr>
        <p:blipFill rotWithShape="1">
          <a:blip r:embed="rId3">
            <a:extLst>
              <a:ext uri="{28A0092B-C50C-407E-A947-70E740481C1C}">
                <a14:useLocalDpi xmlns:a14="http://schemas.microsoft.com/office/drawing/2010/main" val="0"/>
              </a:ext>
            </a:extLst>
          </a:blip>
          <a:srcRect l="12320" t="9054" r="-5528" b="380"/>
          <a:stretch/>
        </p:blipFill>
        <p:spPr bwMode="auto">
          <a:xfrm>
            <a:off x="2518310" y="1497214"/>
            <a:ext cx="7442573" cy="509581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06701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Entity Relationship </a:t>
            </a:r>
            <a:r>
              <a:rPr lang="en-IN" sz="2400" b="1" dirty="0" smtClean="0"/>
              <a:t>Diagram</a:t>
            </a:r>
          </a:p>
          <a:p>
            <a:pPr marL="0" indent="0">
              <a:buNone/>
            </a:pPr>
            <a:endParaRPr lang="en-IN" sz="2400" b="1" dirty="0"/>
          </a:p>
          <a:p>
            <a:pPr>
              <a:buFont typeface="Wingdings" panose="05000000000000000000" pitchFamily="2" charset="2"/>
              <a:buChar char="v"/>
            </a:pPr>
            <a:r>
              <a:rPr lang="en-US" sz="1800" dirty="0"/>
              <a:t>An entity relationship diagram (ERD) shows the relationships of entity sets stored in a database. </a:t>
            </a:r>
          </a:p>
          <a:p>
            <a:pPr>
              <a:buFont typeface="Wingdings" panose="05000000000000000000" pitchFamily="2" charset="2"/>
              <a:buChar char="v"/>
            </a:pPr>
            <a:r>
              <a:rPr lang="en-US" sz="1800" dirty="0"/>
              <a:t>An entity in this context is an object, a component of data. </a:t>
            </a:r>
          </a:p>
          <a:p>
            <a:pPr>
              <a:buFont typeface="Wingdings" panose="05000000000000000000" pitchFamily="2" charset="2"/>
              <a:buChar char="v"/>
            </a:pPr>
            <a:r>
              <a:rPr lang="en-US" sz="1800" dirty="0"/>
              <a:t>An entity set is a collection of similar entities. These entities can have attributes that define its properties.  By defining the entities, their attributes, and showing the relationships between them, an ER diagram illustrates the logical structure of databases. </a:t>
            </a:r>
          </a:p>
          <a:p>
            <a:pPr>
              <a:buFont typeface="Wingdings" panose="05000000000000000000" pitchFamily="2" charset="2"/>
              <a:buChar char="v"/>
            </a:pPr>
            <a:r>
              <a:rPr lang="en-US" sz="1800" dirty="0"/>
              <a:t>ER diagrams are used to sketch out the design of a database</a:t>
            </a:r>
            <a:endParaRPr lang="en-IN" sz="1800" dirty="0"/>
          </a:p>
          <a:p>
            <a:pPr marL="0" indent="0">
              <a:buNone/>
            </a:pPr>
            <a:r>
              <a:rPr lang="en-IN" sz="2000" dirty="0"/>
              <a:t>		</a:t>
            </a:r>
            <a:r>
              <a:rPr lang="en-IN" sz="2400" b="1" dirty="0"/>
              <a:t>	</a:t>
            </a: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124127944"/>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42"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anim calcmode="lin" valueType="num">
                                      <p:cBhvr>
                                        <p:cTn id="1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14" fill="hold">
                            <p:stCondLst>
                              <p:cond delay="1250"/>
                            </p:stCondLst>
                            <p:childTnLst>
                              <p:par>
                                <p:cTn id="15" presetID="42" presetClass="entr" presetSubtype="0" fill="hold" nodeType="after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anim calcmode="lin" valueType="num">
                                      <p:cBhvr>
                                        <p:cTn id="18"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750"/>
                            </p:stCondLst>
                            <p:childTnLst>
                              <p:par>
                                <p:cTn id="21" presetID="42"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anim calcmode="lin" valueType="num">
                                      <p:cBhvr>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5"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2250"/>
                            </p:stCondLst>
                            <p:childTnLst>
                              <p:par>
                                <p:cTn id="27" presetID="42" presetClass="entr" presetSubtype="0" fill="hold"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anim calcmode="lin" valueType="num">
                                      <p:cBhvr>
                                        <p:cTn id="3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1" dur="5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Entity Relationship </a:t>
            </a:r>
            <a:r>
              <a:rPr lang="en-IN" sz="2400" b="1" dirty="0" smtClean="0"/>
              <a:t>Diagram</a:t>
            </a:r>
            <a:endParaRPr lang="en-IN" sz="2400" b="1" dirty="0"/>
          </a:p>
          <a:p>
            <a:pPr marL="0" indent="0">
              <a:buNone/>
            </a:pPr>
            <a:r>
              <a:rPr lang="en-IN" sz="2000" dirty="0"/>
              <a:t>	There are different type of </a:t>
            </a:r>
            <a:r>
              <a:rPr lang="en-IN" sz="2000" dirty="0" smtClean="0"/>
              <a:t>notations </a:t>
            </a:r>
            <a:r>
              <a:rPr lang="en-IN" sz="2000" dirty="0"/>
              <a:t>are use for diagram</a:t>
            </a:r>
          </a:p>
          <a:p>
            <a:pPr marL="0" indent="0">
              <a:buNone/>
            </a:pPr>
            <a:r>
              <a:rPr lang="en-IN" sz="2000" dirty="0"/>
              <a:t>	</a:t>
            </a:r>
          </a:p>
          <a:p>
            <a:pPr marL="0" indent="0">
              <a:buNone/>
            </a:pPr>
            <a:r>
              <a:rPr lang="en-IN" sz="2000" dirty="0"/>
              <a:t>		</a:t>
            </a:r>
            <a:r>
              <a:rPr lang="en-IN" sz="2400" b="1" dirty="0"/>
              <a:t>	</a:t>
            </a:r>
            <a:r>
              <a:rPr lang="en-US" sz="1400" dirty="0"/>
              <a:t>			</a:t>
            </a:r>
          </a:p>
        </p:txBody>
      </p:sp>
      <p:graphicFrame>
        <p:nvGraphicFramePr>
          <p:cNvPr id="5" name="Table 5">
            <a:extLst>
              <a:ext uri="{FF2B5EF4-FFF2-40B4-BE49-F238E27FC236}">
                <a16:creationId xmlns="" xmlns:a16="http://schemas.microsoft.com/office/drawing/2014/main" id="{ACC00120-030A-4D66-9BAF-F63EFAB5AC65}"/>
              </a:ext>
            </a:extLst>
          </p:cNvPr>
          <p:cNvGraphicFramePr>
            <a:graphicFrameLocks noGrp="1"/>
          </p:cNvGraphicFramePr>
          <p:nvPr>
            <p:extLst>
              <p:ext uri="{D42A27DB-BD31-4B8C-83A1-F6EECF244321}">
                <p14:modId xmlns:p14="http://schemas.microsoft.com/office/powerpoint/2010/main" val="972535045"/>
              </p:ext>
            </p:extLst>
          </p:nvPr>
        </p:nvGraphicFramePr>
        <p:xfrm>
          <a:off x="1635837" y="1883767"/>
          <a:ext cx="7957744" cy="3929704"/>
        </p:xfrm>
        <a:graphic>
          <a:graphicData uri="http://schemas.openxmlformats.org/drawingml/2006/table">
            <a:tbl>
              <a:tblPr firstRow="1" bandRow="1">
                <a:tableStyleId>{5C22544A-7EE6-4342-B048-85BDC9FD1C3A}</a:tableStyleId>
              </a:tblPr>
              <a:tblGrid>
                <a:gridCol w="1924062">
                  <a:extLst>
                    <a:ext uri="{9D8B030D-6E8A-4147-A177-3AD203B41FA5}">
                      <a16:colId xmlns="" xmlns:a16="http://schemas.microsoft.com/office/drawing/2014/main" val="3790877070"/>
                    </a:ext>
                  </a:extLst>
                </a:gridCol>
                <a:gridCol w="2763355">
                  <a:extLst>
                    <a:ext uri="{9D8B030D-6E8A-4147-A177-3AD203B41FA5}">
                      <a16:colId xmlns="" xmlns:a16="http://schemas.microsoft.com/office/drawing/2014/main" val="1670681748"/>
                    </a:ext>
                  </a:extLst>
                </a:gridCol>
                <a:gridCol w="3270327">
                  <a:extLst>
                    <a:ext uri="{9D8B030D-6E8A-4147-A177-3AD203B41FA5}">
                      <a16:colId xmlns="" xmlns:a16="http://schemas.microsoft.com/office/drawing/2014/main" val="2326177413"/>
                    </a:ext>
                  </a:extLst>
                </a:gridCol>
              </a:tblGrid>
              <a:tr h="359071">
                <a:tc>
                  <a:txBody>
                    <a:bodyPr/>
                    <a:lstStyle/>
                    <a:p>
                      <a:r>
                        <a:rPr lang="en-IN" dirty="0"/>
                        <a:t>Name</a:t>
                      </a:r>
                      <a:endParaRPr lang="en-US" dirty="0"/>
                    </a:p>
                  </a:txBody>
                  <a:tcPr/>
                </a:tc>
                <a:tc>
                  <a:txBody>
                    <a:bodyPr/>
                    <a:lstStyle/>
                    <a:p>
                      <a:r>
                        <a:rPr lang="en-IN" dirty="0"/>
                        <a:t>Symbol</a:t>
                      </a:r>
                      <a:endParaRPr lang="en-US" dirty="0"/>
                    </a:p>
                  </a:txBody>
                  <a:tcPr/>
                </a:tc>
                <a:tc>
                  <a:txBody>
                    <a:bodyPr/>
                    <a:lstStyle/>
                    <a:p>
                      <a:r>
                        <a:rPr lang="en-IN" dirty="0"/>
                        <a:t>Description</a:t>
                      </a:r>
                      <a:endParaRPr lang="en-US" dirty="0"/>
                    </a:p>
                  </a:txBody>
                  <a:tcPr/>
                </a:tc>
                <a:extLst>
                  <a:ext uri="{0D108BD9-81ED-4DB2-BD59-A6C34878D82A}">
                    <a16:rowId xmlns="" xmlns:a16="http://schemas.microsoft.com/office/drawing/2014/main" val="3987202301"/>
                  </a:ext>
                </a:extLst>
              </a:tr>
              <a:tr h="8797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t>Rectangle</a:t>
                      </a:r>
                      <a:endParaRPr lang="en-US" sz="1800" dirty="0"/>
                    </a:p>
                    <a:p>
                      <a:endParaRPr lang="en-US" dirty="0"/>
                    </a:p>
                  </a:txBody>
                  <a:tcPr/>
                </a:tc>
                <a:tc>
                  <a:txBody>
                    <a:bodyPr/>
                    <a:lstStyle/>
                    <a:p>
                      <a:endParaRPr lang="en-US" dirty="0"/>
                    </a:p>
                  </a:txBody>
                  <a:tcPr/>
                </a:tc>
                <a:tc>
                  <a:txBody>
                    <a:bodyPr/>
                    <a:lstStyle/>
                    <a:p>
                      <a:r>
                        <a:rPr lang="en-US" sz="1400" dirty="0"/>
                        <a:t>Representing Entity Set</a:t>
                      </a:r>
                    </a:p>
                  </a:txBody>
                  <a:tcPr/>
                </a:tc>
                <a:extLst>
                  <a:ext uri="{0D108BD9-81ED-4DB2-BD59-A6C34878D82A}">
                    <a16:rowId xmlns="" xmlns:a16="http://schemas.microsoft.com/office/drawing/2014/main" val="1597739349"/>
                  </a:ext>
                </a:extLst>
              </a:tr>
              <a:tr h="10057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t>Oval</a:t>
                      </a:r>
                      <a:endParaRPr lang="en-US" sz="1800" dirty="0"/>
                    </a:p>
                    <a:p>
                      <a:endParaRPr lang="en-US" dirty="0"/>
                    </a:p>
                  </a:txBody>
                  <a:tcPr/>
                </a:tc>
                <a:tc>
                  <a:txBody>
                    <a:bodyPr/>
                    <a:lstStyle/>
                    <a:p>
                      <a:endParaRPr lang="en-US" dirty="0"/>
                    </a:p>
                  </a:txBody>
                  <a:tcPr/>
                </a:tc>
                <a:tc>
                  <a:txBody>
                    <a:bodyPr/>
                    <a:lstStyle/>
                    <a:p>
                      <a:r>
                        <a:rPr lang="en-US" sz="1400" dirty="0"/>
                        <a:t>Representing Attributes</a:t>
                      </a:r>
                    </a:p>
                  </a:txBody>
                  <a:tcPr/>
                </a:tc>
                <a:extLst>
                  <a:ext uri="{0D108BD9-81ED-4DB2-BD59-A6C34878D82A}">
                    <a16:rowId xmlns="" xmlns:a16="http://schemas.microsoft.com/office/drawing/2014/main" val="3685673934"/>
                  </a:ext>
                </a:extLst>
              </a:tr>
              <a:tr h="839237">
                <a:tc>
                  <a:txBody>
                    <a:bodyPr/>
                    <a:lstStyle/>
                    <a:p>
                      <a:r>
                        <a:rPr lang="en-IN" dirty="0"/>
                        <a:t>Diamond</a:t>
                      </a:r>
                      <a:endParaRPr lang="en-US" dirty="0"/>
                    </a:p>
                  </a:txBody>
                  <a:tcPr/>
                </a:tc>
                <a:tc>
                  <a:txBody>
                    <a:bodyPr/>
                    <a:lstStyle/>
                    <a:p>
                      <a:endParaRPr lang="en-US" dirty="0"/>
                    </a:p>
                  </a:txBody>
                  <a:tcPr/>
                </a:tc>
                <a:tc>
                  <a:txBody>
                    <a:bodyPr/>
                    <a:lstStyle/>
                    <a:p>
                      <a:r>
                        <a:rPr lang="en-US" sz="1400" dirty="0"/>
                        <a:t>Representing relationships </a:t>
                      </a:r>
                    </a:p>
                    <a:p>
                      <a:r>
                        <a:rPr lang="en-US" sz="1400" dirty="0"/>
                        <a:t>among entity sets </a:t>
                      </a:r>
                    </a:p>
                  </a:txBody>
                  <a:tcPr/>
                </a:tc>
                <a:extLst>
                  <a:ext uri="{0D108BD9-81ED-4DB2-BD59-A6C34878D82A}">
                    <a16:rowId xmlns="" xmlns:a16="http://schemas.microsoft.com/office/drawing/2014/main" val="4249310085"/>
                  </a:ext>
                </a:extLst>
              </a:tr>
              <a:tr h="839237">
                <a:tc>
                  <a:txBody>
                    <a:bodyPr/>
                    <a:lstStyle/>
                    <a:p>
                      <a:r>
                        <a:rPr lang="en-IN" dirty="0"/>
                        <a:t>Line</a:t>
                      </a:r>
                      <a:endParaRPr lang="en-US" dirty="0"/>
                    </a:p>
                  </a:txBody>
                  <a:tcPr/>
                </a:tc>
                <a:tc>
                  <a:txBody>
                    <a:bodyPr/>
                    <a:lstStyle/>
                    <a:p>
                      <a:endParaRPr lang="en-US" dirty="0"/>
                    </a:p>
                  </a:txBody>
                  <a:tcPr/>
                </a:tc>
                <a:tc>
                  <a:txBody>
                    <a:bodyPr/>
                    <a:lstStyle/>
                    <a:p>
                      <a:r>
                        <a:rPr lang="en-US" sz="1400" dirty="0"/>
                        <a:t>Links attributes to entity </a:t>
                      </a:r>
                    </a:p>
                    <a:p>
                      <a:r>
                        <a:rPr lang="en-US" sz="1400" dirty="0"/>
                        <a:t>sets And entity sets to </a:t>
                      </a:r>
                    </a:p>
                    <a:p>
                      <a:r>
                        <a:rPr lang="en-US" sz="1400" dirty="0"/>
                        <a:t>relationship </a:t>
                      </a:r>
                    </a:p>
                  </a:txBody>
                  <a:tcPr/>
                </a:tc>
                <a:extLst>
                  <a:ext uri="{0D108BD9-81ED-4DB2-BD59-A6C34878D82A}">
                    <a16:rowId xmlns="" xmlns:a16="http://schemas.microsoft.com/office/drawing/2014/main" val="1661025280"/>
                  </a:ext>
                </a:extLst>
              </a:tr>
            </a:tbl>
          </a:graphicData>
        </a:graphic>
      </p:graphicFrame>
      <p:sp>
        <p:nvSpPr>
          <p:cNvPr id="11" name="Rectangle 10">
            <a:extLst>
              <a:ext uri="{FF2B5EF4-FFF2-40B4-BE49-F238E27FC236}">
                <a16:creationId xmlns="" xmlns:a16="http://schemas.microsoft.com/office/drawing/2014/main" id="{F0369E21-9A4E-4800-B431-ECE655586E1F}"/>
              </a:ext>
            </a:extLst>
          </p:cNvPr>
          <p:cNvSpPr/>
          <p:nvPr/>
        </p:nvSpPr>
        <p:spPr>
          <a:xfrm>
            <a:off x="4403648" y="2341152"/>
            <a:ext cx="1409700" cy="61849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400" dirty="0"/>
          </a:p>
        </p:txBody>
      </p:sp>
      <p:sp>
        <p:nvSpPr>
          <p:cNvPr id="14" name="Oval 13">
            <a:extLst>
              <a:ext uri="{FF2B5EF4-FFF2-40B4-BE49-F238E27FC236}">
                <a16:creationId xmlns="" xmlns:a16="http://schemas.microsoft.com/office/drawing/2014/main" id="{7B956CF1-59B9-451A-857B-6227B2853FE5}"/>
              </a:ext>
            </a:extLst>
          </p:cNvPr>
          <p:cNvSpPr/>
          <p:nvPr/>
        </p:nvSpPr>
        <p:spPr>
          <a:xfrm>
            <a:off x="4459294" y="3194389"/>
            <a:ext cx="1298407" cy="700812"/>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400" dirty="0"/>
          </a:p>
        </p:txBody>
      </p:sp>
      <p:sp>
        <p:nvSpPr>
          <p:cNvPr id="6" name="Diamond 5">
            <a:extLst>
              <a:ext uri="{FF2B5EF4-FFF2-40B4-BE49-F238E27FC236}">
                <a16:creationId xmlns="" xmlns:a16="http://schemas.microsoft.com/office/drawing/2014/main" id="{5E3EFF14-EE48-4D0A-B6B9-30DE02D99133}"/>
              </a:ext>
            </a:extLst>
          </p:cNvPr>
          <p:cNvSpPr/>
          <p:nvPr/>
        </p:nvSpPr>
        <p:spPr>
          <a:xfrm>
            <a:off x="4335780" y="4216292"/>
            <a:ext cx="1493520" cy="700812"/>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8" name="Straight Connector 7">
            <a:extLst>
              <a:ext uri="{FF2B5EF4-FFF2-40B4-BE49-F238E27FC236}">
                <a16:creationId xmlns="" xmlns:a16="http://schemas.microsoft.com/office/drawing/2014/main" id="{B75373DE-8AF9-42D6-A1C4-74540263FE0C}"/>
              </a:ext>
            </a:extLst>
          </p:cNvPr>
          <p:cNvCxnSpPr/>
          <p:nvPr/>
        </p:nvCxnSpPr>
        <p:spPr>
          <a:xfrm>
            <a:off x="4335780" y="5364480"/>
            <a:ext cx="1661160" cy="0"/>
          </a:xfrm>
          <a:prstGeom prst="line">
            <a:avLst/>
          </a:prstGeom>
        </p:spPr>
        <p:style>
          <a:lnRef idx="3">
            <a:schemeClr val="dk1"/>
          </a:lnRef>
          <a:fillRef idx="0">
            <a:schemeClr val="dk1"/>
          </a:fillRef>
          <a:effectRef idx="2">
            <a:schemeClr val="dk1"/>
          </a:effectRef>
          <a:fontRef idx="minor">
            <a:schemeClr val="tx1"/>
          </a:fontRef>
        </p:style>
      </p:cxn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17423088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320633"/>
            <a:ext cx="10564195" cy="6417019"/>
          </a:xfrm>
        </p:spPr>
        <p:txBody>
          <a:bodyPr>
            <a:normAutofit/>
          </a:bodyPr>
          <a:lstStyle/>
          <a:p>
            <a:pPr marL="0" indent="0">
              <a:buNone/>
            </a:pPr>
            <a:r>
              <a:rPr lang="en-IN" b="1" dirty="0" smtClean="0"/>
              <a:t>E n t </a:t>
            </a:r>
            <a:r>
              <a:rPr lang="en-IN" b="1" dirty="0" err="1"/>
              <a:t>i</a:t>
            </a:r>
            <a:r>
              <a:rPr lang="en-IN" b="1" dirty="0" smtClean="0"/>
              <a:t> t y</a:t>
            </a:r>
          </a:p>
          <a:p>
            <a:pPr marL="0" indent="0">
              <a:buNone/>
            </a:pPr>
            <a:r>
              <a:rPr lang="en-IN" b="1" dirty="0" smtClean="0"/>
              <a:t>R e l a t </a:t>
            </a:r>
            <a:r>
              <a:rPr lang="en-IN" b="1" dirty="0" err="1" smtClean="0"/>
              <a:t>i</a:t>
            </a:r>
            <a:r>
              <a:rPr lang="en-IN" b="1" dirty="0" smtClean="0"/>
              <a:t> o n s h </a:t>
            </a:r>
            <a:r>
              <a:rPr lang="en-IN" b="1" dirty="0" err="1" smtClean="0"/>
              <a:t>i</a:t>
            </a:r>
            <a:r>
              <a:rPr lang="en-IN" b="1" dirty="0" smtClean="0"/>
              <a:t> p</a:t>
            </a:r>
          </a:p>
          <a:p>
            <a:pPr marL="0" indent="0">
              <a:buNone/>
            </a:pPr>
            <a:r>
              <a:rPr lang="en-US" b="1" dirty="0" smtClean="0"/>
              <a:t>D </a:t>
            </a:r>
            <a:r>
              <a:rPr lang="en-US" b="1" dirty="0" err="1" smtClean="0"/>
              <a:t>i</a:t>
            </a:r>
            <a:r>
              <a:rPr lang="en-US" b="1" dirty="0" smtClean="0"/>
              <a:t> a g r a m</a:t>
            </a:r>
            <a:endParaRPr lang="en-IN" b="1" dirty="0" smtClean="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3398794" y="149739"/>
            <a:ext cx="6129838" cy="6587914"/>
          </a:xfrm>
          <a:prstGeom prst="rect">
            <a:avLst/>
          </a:prstGeom>
        </p:spPr>
      </p:pic>
    </p:spTree>
    <p:extLst>
      <p:ext uri="{BB962C8B-B14F-4D97-AF65-F5344CB8AC3E}">
        <p14:creationId xmlns:p14="http://schemas.microsoft.com/office/powerpoint/2010/main" val="3303463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1000"/>
                                        <p:tgtEl>
                                          <p:spTgt spid="3">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circle(in)">
                                      <p:cBhvr>
                                        <p:cTn id="10" dur="1000"/>
                                        <p:tgtEl>
                                          <p:spTgt spid="3">
                                            <p:txEl>
                                              <p:pRg st="1" end="1"/>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circle(in)">
                                      <p:cBhvr>
                                        <p:cTn id="13" dur="1000"/>
                                        <p:tgtEl>
                                          <p:spTgt spid="3">
                                            <p:txEl>
                                              <p:pRg st="2" end="2"/>
                                            </p:txEl>
                                          </p:spTgt>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55339" cy="6065667"/>
          </a:xfrm>
        </p:spPr>
        <p:txBody>
          <a:bodyPr>
            <a:normAutofit/>
          </a:bodyPr>
          <a:lstStyle/>
          <a:p>
            <a:pPr marL="0" indent="0">
              <a:buNone/>
            </a:pPr>
            <a:r>
              <a:rPr lang="en-IN" sz="2400" b="1" dirty="0"/>
              <a:t>Screen Shots</a:t>
            </a:r>
          </a:p>
          <a:p>
            <a:pPr marL="0" indent="0">
              <a:buNone/>
            </a:pPr>
            <a:endParaRPr lang="en-IN" sz="2000" dirty="0" smtClean="0"/>
          </a:p>
          <a:p>
            <a:pPr marL="0" indent="0">
              <a:buNone/>
            </a:pPr>
            <a:r>
              <a:rPr lang="en-IN" dirty="0"/>
              <a:t>	</a:t>
            </a:r>
            <a:r>
              <a:rPr lang="en-IN" sz="2000" dirty="0" smtClean="0"/>
              <a:t>Homepage</a:t>
            </a:r>
            <a:r>
              <a:rPr lang="en-IN" sz="2000" dirty="0"/>
              <a:t>		</a:t>
            </a:r>
            <a:r>
              <a:rPr lang="en-IN" sz="2400" b="1" dirty="0"/>
              <a:t>	</a:t>
            </a:r>
            <a:r>
              <a:rPr lang="en-US" sz="1400" dirty="0"/>
              <a:t>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9" name="Picture 8"/>
          <p:cNvPicPr/>
          <p:nvPr/>
        </p:nvPicPr>
        <p:blipFill>
          <a:blip r:embed="rId3" cstate="print">
            <a:extLst>
              <a:ext uri="{28A0092B-C50C-407E-A947-70E740481C1C}">
                <a14:useLocalDpi xmlns:a14="http://schemas.microsoft.com/office/drawing/2010/main" val="0"/>
              </a:ext>
            </a:extLst>
          </a:blip>
          <a:stretch>
            <a:fillRect/>
          </a:stretch>
        </p:blipFill>
        <p:spPr>
          <a:xfrm>
            <a:off x="3889457" y="452718"/>
            <a:ext cx="4225059" cy="62345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83710783"/>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22" presetClass="entr" presetSubtype="4"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wipe(down)">
                                      <p:cBhvr>
                                        <p:cTn id="11" dur="500"/>
                                        <p:tgtEl>
                                          <p:spTgt spid="3">
                                            <p:txEl>
                                              <p:pRg st="2" end="2"/>
                                            </p:txEl>
                                          </p:spTgt>
                                        </p:tgtEl>
                                      </p:cBhvr>
                                    </p:animEffect>
                                  </p:childTnLst>
                                </p:cTn>
                              </p:par>
                            </p:childTnLst>
                          </p:cTn>
                        </p:par>
                        <p:par>
                          <p:cTn id="12" fill="hold">
                            <p:stCondLst>
                              <p:cond delay="1250"/>
                            </p:stCondLst>
                            <p:childTnLst>
                              <p:par>
                                <p:cTn id="13" presetID="22" presetClass="entr" presetSubtype="4"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90" cy="6065667"/>
          </a:xfrm>
        </p:spPr>
        <p:txBody>
          <a:bodyPr>
            <a:normAutofit/>
          </a:bodyPr>
          <a:lstStyle/>
          <a:p>
            <a:pPr marL="0" indent="0">
              <a:buNone/>
            </a:pPr>
            <a:r>
              <a:rPr lang="en-IN" sz="2400" b="1" dirty="0"/>
              <a:t>Screen </a:t>
            </a:r>
            <a:r>
              <a:rPr lang="en-IN" sz="2400" b="1" dirty="0" smtClean="0"/>
              <a:t>Shots</a:t>
            </a:r>
            <a:endParaRPr lang="en-IN" sz="2400" b="1" dirty="0"/>
          </a:p>
          <a:p>
            <a:pPr marL="0" indent="0">
              <a:buNone/>
            </a:pPr>
            <a:endParaRPr lang="en-IN" sz="2400" b="1" dirty="0"/>
          </a:p>
          <a:p>
            <a:pPr marL="0" indent="0">
              <a:buNone/>
            </a:pPr>
            <a:r>
              <a:rPr lang="en-IN" sz="2000" dirty="0" smtClean="0"/>
              <a:t>    Login/Signup </a:t>
            </a:r>
            <a:r>
              <a:rPr lang="en-IN" sz="2000" dirty="0"/>
              <a:t>Page		</a:t>
            </a:r>
            <a:r>
              <a:rPr lang="en-IN" sz="2400" b="1" dirty="0"/>
              <a:t>	</a:t>
            </a:r>
            <a:r>
              <a:rPr lang="en-US" sz="1400" dirty="0"/>
              <a:t>			</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2094233" y="1762330"/>
            <a:ext cx="8312293" cy="43105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93409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90" cy="6065667"/>
          </a:xfrm>
        </p:spPr>
        <p:txBody>
          <a:bodyPr>
            <a:normAutofit/>
          </a:bodyPr>
          <a:lstStyle/>
          <a:p>
            <a:pPr marL="0" indent="0">
              <a:buNone/>
            </a:pPr>
            <a:r>
              <a:rPr lang="en-IN" sz="2400" b="1" dirty="0"/>
              <a:t>Screen Shots</a:t>
            </a:r>
          </a:p>
          <a:p>
            <a:pPr marL="0" indent="0">
              <a:buNone/>
            </a:pPr>
            <a:endParaRPr lang="en-IN" sz="2400" b="1" dirty="0"/>
          </a:p>
          <a:p>
            <a:pPr marL="0" indent="0">
              <a:buNone/>
            </a:pPr>
            <a:r>
              <a:rPr lang="en-IN" dirty="0" smtClean="0"/>
              <a:t>	Calendar</a:t>
            </a:r>
            <a:endParaRPr lang="en-US" sz="12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2049527" y="1723537"/>
            <a:ext cx="8360360" cy="44486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099422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down)">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0571" y="149739"/>
            <a:ext cx="10479089" cy="6065667"/>
          </a:xfrm>
        </p:spPr>
        <p:txBody>
          <a:bodyPr>
            <a:normAutofit/>
          </a:bodyPr>
          <a:lstStyle/>
          <a:p>
            <a:pPr marL="0" indent="0">
              <a:buNone/>
            </a:pPr>
            <a:r>
              <a:rPr lang="en-IN" sz="2400" b="1" dirty="0"/>
              <a:t>Screen Shots</a:t>
            </a:r>
          </a:p>
          <a:p>
            <a:pPr marL="0" indent="0">
              <a:buNone/>
            </a:pPr>
            <a:endParaRPr lang="en-IN" sz="2400" b="1" dirty="0"/>
          </a:p>
          <a:p>
            <a:pPr marL="0" indent="0">
              <a:buNone/>
            </a:pPr>
            <a:r>
              <a:rPr lang="en-IN" dirty="0" smtClean="0"/>
              <a:t>	Add event</a:t>
            </a:r>
            <a:r>
              <a:rPr lang="en-IN" sz="2400" b="1" dirty="0"/>
              <a:t>	</a:t>
            </a:r>
            <a:r>
              <a:rPr lang="en-US" sz="1400" dirty="0"/>
              <a:t>			</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2055226" y="1752900"/>
            <a:ext cx="8331725" cy="45099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00989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89" cy="6065667"/>
          </a:xfrm>
        </p:spPr>
        <p:txBody>
          <a:bodyPr>
            <a:normAutofit/>
          </a:bodyPr>
          <a:lstStyle/>
          <a:p>
            <a:pPr marL="0" indent="0">
              <a:buNone/>
            </a:pPr>
            <a:r>
              <a:rPr lang="en-IN" sz="2400" b="1" dirty="0"/>
              <a:t>Screen Shots</a:t>
            </a:r>
          </a:p>
          <a:p>
            <a:pPr marL="0" indent="0">
              <a:buNone/>
            </a:pPr>
            <a:endParaRPr lang="en-IN" sz="2400" b="1" dirty="0"/>
          </a:p>
          <a:p>
            <a:pPr marL="0" indent="0">
              <a:buNone/>
            </a:pPr>
            <a:r>
              <a:rPr lang="en-IN" dirty="0" smtClean="0"/>
              <a:t>	Show events</a:t>
            </a:r>
            <a:r>
              <a:rPr lang="en-IN" sz="2000" dirty="0"/>
              <a:t>		</a:t>
            </a:r>
            <a:r>
              <a:rPr lang="en-IN" sz="2400" b="1" dirty="0"/>
              <a:t>	</a:t>
            </a:r>
            <a:r>
              <a:rPr lang="en-US" sz="1400" dirty="0"/>
              <a:t>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1843801" y="1794664"/>
            <a:ext cx="8955659" cy="442074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491001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down)">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89" cy="6065667"/>
          </a:xfrm>
        </p:spPr>
        <p:txBody>
          <a:bodyPr>
            <a:normAutofit/>
          </a:bodyPr>
          <a:lstStyle/>
          <a:p>
            <a:pPr marL="0" indent="0">
              <a:buNone/>
            </a:pPr>
            <a:r>
              <a:rPr lang="en-IN" sz="2400" b="1" dirty="0"/>
              <a:t>Screen </a:t>
            </a:r>
            <a:r>
              <a:rPr lang="en-IN" sz="2400" b="1" dirty="0" smtClean="0"/>
              <a:t>Shots</a:t>
            </a:r>
          </a:p>
          <a:p>
            <a:pPr marL="0" indent="0">
              <a:buNone/>
            </a:pPr>
            <a:endParaRPr lang="en-IN" sz="2400" b="1" dirty="0" smtClean="0"/>
          </a:p>
          <a:p>
            <a:pPr marL="0" indent="0">
              <a:buNone/>
            </a:pPr>
            <a:r>
              <a:rPr lang="en-IN" dirty="0" smtClean="0"/>
              <a:t>	Schedule mail</a:t>
            </a:r>
            <a:r>
              <a:rPr lang="en-IN" sz="2000" dirty="0" smtClean="0"/>
              <a:t>		</a:t>
            </a:r>
            <a:r>
              <a:rPr lang="en-IN" sz="2400" b="1" dirty="0" smtClean="0"/>
              <a:t>	</a:t>
            </a:r>
            <a:r>
              <a:rPr lang="en-US" sz="1400" dirty="0" smtClean="0"/>
              <a:t>			</a:t>
            </a:r>
            <a:endParaRPr lang="en-US" sz="1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2111262" y="1853248"/>
            <a:ext cx="8383880" cy="45406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21868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075EA6-E559-4ADD-B53E-22FD0FBAEB70}"/>
              </a:ext>
            </a:extLst>
          </p:cNvPr>
          <p:cNvSpPr>
            <a:spLocks noGrp="1"/>
          </p:cNvSpPr>
          <p:nvPr>
            <p:ph type="title"/>
          </p:nvPr>
        </p:nvSpPr>
        <p:spPr/>
        <p:txBody>
          <a:bodyPr/>
          <a:lstStyle/>
          <a:p>
            <a:pPr algn="ctr"/>
            <a:r>
              <a:rPr lang="en-IN" dirty="0"/>
              <a:t>  </a:t>
            </a:r>
            <a:endParaRPr lang="en-US" dirty="0"/>
          </a:p>
        </p:txBody>
      </p:sp>
      <p:sp>
        <p:nvSpPr>
          <p:cNvPr id="3" name="Content Placeholder 2">
            <a:extLst>
              <a:ext uri="{FF2B5EF4-FFF2-40B4-BE49-F238E27FC236}">
                <a16:creationId xmlns="" xmlns:a16="http://schemas.microsoft.com/office/drawing/2014/main" id="{09464814-A4A1-4678-AED0-2893EDC6D275}"/>
              </a:ext>
            </a:extLst>
          </p:cNvPr>
          <p:cNvSpPr>
            <a:spLocks noGrp="1"/>
          </p:cNvSpPr>
          <p:nvPr>
            <p:ph idx="1"/>
          </p:nvPr>
        </p:nvSpPr>
        <p:spPr>
          <a:xfrm>
            <a:off x="1066800" y="974966"/>
            <a:ext cx="10058400" cy="5240440"/>
          </a:xfrm>
        </p:spPr>
        <p:txBody>
          <a:bodyPr>
            <a:normAutofit fontScale="77500" lnSpcReduction="20000"/>
          </a:bodyPr>
          <a:lstStyle/>
          <a:p>
            <a:pPr marL="0" indent="0">
              <a:buNone/>
            </a:pPr>
            <a:r>
              <a:rPr lang="en-IN" sz="3600" b="1" dirty="0" smtClean="0"/>
              <a:t>ShareCal</a:t>
            </a:r>
          </a:p>
          <a:p>
            <a:pPr marL="0" indent="0">
              <a:buNone/>
            </a:pPr>
            <a:endParaRPr lang="en-IN" sz="1900" dirty="0"/>
          </a:p>
          <a:p>
            <a:pPr marL="800100" lvl="2" indent="0">
              <a:buNone/>
            </a:pPr>
            <a:r>
              <a:rPr lang="en-IN" sz="2100" dirty="0"/>
              <a:t>Developed By:</a:t>
            </a:r>
          </a:p>
          <a:p>
            <a:pPr marL="800100" lvl="2" indent="0">
              <a:spcBef>
                <a:spcPts val="600"/>
              </a:spcBef>
              <a:buNone/>
            </a:pPr>
            <a:r>
              <a:rPr lang="en-IN" sz="2100" dirty="0"/>
              <a:t>		</a:t>
            </a:r>
            <a:r>
              <a:rPr lang="en-IN" sz="2100" dirty="0" smtClean="0"/>
              <a:t>Dharmil K. Shah (1718034)</a:t>
            </a:r>
            <a:endParaRPr lang="en-IN" sz="2100" dirty="0"/>
          </a:p>
          <a:p>
            <a:pPr marL="800100" lvl="2" indent="0">
              <a:spcBef>
                <a:spcPts val="600"/>
              </a:spcBef>
              <a:buNone/>
            </a:pPr>
            <a:endParaRPr lang="en-IN" sz="2100" dirty="0"/>
          </a:p>
          <a:p>
            <a:pPr marL="800100" lvl="2" indent="0">
              <a:spcBef>
                <a:spcPts val="600"/>
              </a:spcBef>
              <a:buNone/>
            </a:pPr>
            <a:endParaRPr lang="en-IN" sz="2100" dirty="0"/>
          </a:p>
          <a:p>
            <a:pPr marL="800100" lvl="2" indent="0">
              <a:spcBef>
                <a:spcPts val="600"/>
              </a:spcBef>
              <a:buNone/>
            </a:pPr>
            <a:r>
              <a:rPr lang="en-IN" sz="2100" dirty="0"/>
              <a:t>Guided By:</a:t>
            </a:r>
          </a:p>
          <a:p>
            <a:pPr marL="800100" lvl="2" indent="0">
              <a:spcBef>
                <a:spcPts val="600"/>
              </a:spcBef>
              <a:buNone/>
            </a:pPr>
            <a:r>
              <a:rPr lang="en-IN" sz="2100" dirty="0"/>
              <a:t>		</a:t>
            </a:r>
            <a:r>
              <a:rPr lang="en-IN" sz="2100" dirty="0" err="1" smtClean="0"/>
              <a:t>Mr.Bhavesh</a:t>
            </a:r>
            <a:r>
              <a:rPr lang="en-IN" sz="2100" dirty="0" smtClean="0"/>
              <a:t> </a:t>
            </a:r>
            <a:r>
              <a:rPr lang="en-IN" sz="2100" dirty="0" err="1" smtClean="0"/>
              <a:t>Hariyani</a:t>
            </a:r>
            <a:endParaRPr lang="en-IN" sz="2100" dirty="0"/>
          </a:p>
          <a:p>
            <a:pPr marL="0" indent="0">
              <a:lnSpc>
                <a:spcPct val="100000"/>
              </a:lnSpc>
              <a:spcBef>
                <a:spcPts val="600"/>
              </a:spcBef>
              <a:buNone/>
            </a:pPr>
            <a:endParaRPr lang="en-IN" dirty="0"/>
          </a:p>
          <a:p>
            <a:pPr marL="0" indent="0">
              <a:lnSpc>
                <a:spcPct val="100000"/>
              </a:lnSpc>
              <a:spcBef>
                <a:spcPts val="600"/>
              </a:spcBef>
              <a:buNone/>
            </a:pPr>
            <a:endParaRPr lang="en-IN" dirty="0"/>
          </a:p>
          <a:p>
            <a:pPr marL="0" indent="0">
              <a:lnSpc>
                <a:spcPct val="100000"/>
              </a:lnSpc>
              <a:spcBef>
                <a:spcPts val="600"/>
              </a:spcBef>
              <a:buNone/>
            </a:pPr>
            <a:endParaRPr lang="en-IN" dirty="0"/>
          </a:p>
          <a:p>
            <a:pPr marL="0" indent="0">
              <a:lnSpc>
                <a:spcPct val="100000"/>
              </a:lnSpc>
              <a:spcBef>
                <a:spcPts val="600"/>
              </a:spcBef>
              <a:buNone/>
            </a:pPr>
            <a:endParaRPr lang="en-IN" dirty="0"/>
          </a:p>
          <a:p>
            <a:pPr marL="0" indent="0" algn="ctr">
              <a:lnSpc>
                <a:spcPct val="100000"/>
              </a:lnSpc>
              <a:spcBef>
                <a:spcPts val="600"/>
              </a:spcBef>
              <a:buNone/>
            </a:pPr>
            <a:endParaRPr lang="en-IN" dirty="0"/>
          </a:p>
          <a:p>
            <a:pPr marL="0" indent="0" algn="ctr">
              <a:buNone/>
            </a:pPr>
            <a:r>
              <a:rPr lang="en-US" sz="1800" dirty="0">
                <a:latin typeface="+mj-lt"/>
                <a:cs typeface="Times New Roman" pitchFamily="18" charset="0"/>
              </a:rPr>
              <a:t>Submitted To:</a:t>
            </a:r>
          </a:p>
          <a:p>
            <a:pPr marL="0" indent="0" algn="ctr">
              <a:buNone/>
            </a:pPr>
            <a:r>
              <a:rPr lang="en-US" sz="1800" dirty="0">
                <a:latin typeface="+mj-lt"/>
                <a:cs typeface="Times New Roman" pitchFamily="18" charset="0"/>
              </a:rPr>
              <a:t>	   </a:t>
            </a:r>
            <a:r>
              <a:rPr lang="en-IN" sz="1800" b="1" dirty="0">
                <a:latin typeface="+mj-lt"/>
              </a:rPr>
              <a:t>S</a:t>
            </a:r>
            <a:r>
              <a:rPr lang="en-IN" sz="1800" dirty="0">
                <a:latin typeface="+mj-lt"/>
              </a:rPr>
              <a:t>hree </a:t>
            </a:r>
            <a:r>
              <a:rPr lang="en-IN" sz="1800" b="1" dirty="0">
                <a:latin typeface="+mj-lt"/>
              </a:rPr>
              <a:t>S</a:t>
            </a:r>
            <a:r>
              <a:rPr lang="en-IN" sz="1800" dirty="0">
                <a:latin typeface="+mj-lt"/>
              </a:rPr>
              <a:t>waminarayan </a:t>
            </a:r>
            <a:r>
              <a:rPr lang="en-IN" sz="1800" b="1" dirty="0">
                <a:latin typeface="+mj-lt"/>
              </a:rPr>
              <a:t>C</a:t>
            </a:r>
            <a:r>
              <a:rPr lang="en-IN" sz="1800" dirty="0">
                <a:latin typeface="+mj-lt"/>
              </a:rPr>
              <a:t>ollege o</a:t>
            </a:r>
            <a:r>
              <a:rPr lang="en-IN" sz="1800" dirty="0" smtClean="0">
                <a:latin typeface="+mj-lt"/>
              </a:rPr>
              <a:t>f  </a:t>
            </a:r>
            <a:r>
              <a:rPr lang="en-IN" sz="1800" b="1" dirty="0">
                <a:latin typeface="+mj-lt"/>
              </a:rPr>
              <a:t>C</a:t>
            </a:r>
            <a:r>
              <a:rPr lang="en-IN" sz="1800" dirty="0">
                <a:latin typeface="+mj-lt"/>
              </a:rPr>
              <a:t>omputer  </a:t>
            </a:r>
            <a:r>
              <a:rPr lang="en-IN" sz="1800" b="1" dirty="0">
                <a:latin typeface="+mj-lt"/>
              </a:rPr>
              <a:t>S</a:t>
            </a:r>
            <a:r>
              <a:rPr lang="en-IN" sz="1800" dirty="0">
                <a:latin typeface="+mj-lt"/>
              </a:rPr>
              <a:t>cience</a:t>
            </a:r>
          </a:p>
          <a:p>
            <a:pPr marL="0" indent="0" algn="ctr">
              <a:buNone/>
            </a:pPr>
            <a:r>
              <a:rPr lang="en-US" sz="1800" dirty="0">
                <a:latin typeface="+mj-lt"/>
              </a:rPr>
              <a:t>	      </a:t>
            </a:r>
            <a:r>
              <a:rPr lang="en-US" sz="1600" dirty="0">
                <a:latin typeface="+mj-lt"/>
                <a:cs typeface="Times New Roman" pitchFamily="18" charset="0"/>
              </a:rPr>
              <a:t>Gurukul Campus</a:t>
            </a:r>
            <a:r>
              <a:rPr lang="en-US" sz="1600" dirty="0" smtClean="0">
                <a:latin typeface="+mj-lt"/>
                <a:cs typeface="Times New Roman" pitchFamily="18" charset="0"/>
              </a:rPr>
              <a:t>, </a:t>
            </a:r>
            <a:r>
              <a:rPr lang="en-US" sz="1600" dirty="0" err="1" smtClean="0">
                <a:latin typeface="+mj-lt"/>
                <a:cs typeface="Times New Roman" pitchFamily="18" charset="0"/>
              </a:rPr>
              <a:t>Sardarnagar</a:t>
            </a:r>
            <a:r>
              <a:rPr lang="en-US" sz="1600" dirty="0" smtClean="0">
                <a:latin typeface="+mj-lt"/>
                <a:cs typeface="Times New Roman" pitchFamily="18" charset="0"/>
              </a:rPr>
              <a:t>, Bhavnagar</a:t>
            </a:r>
            <a:endParaRPr lang="en-US" sz="1600" dirty="0">
              <a:latin typeface="+mj-lt"/>
              <a:cs typeface="Times New Roman" pitchFamily="18" charset="0"/>
            </a:endParaRPr>
          </a:p>
          <a:p>
            <a:pPr marL="0" indent="0" algn="ctr">
              <a:buNone/>
            </a:pPr>
            <a:r>
              <a:rPr lang="en-US" sz="1600" dirty="0">
                <a:latin typeface="+mj-lt"/>
                <a:cs typeface="Times New Roman" pitchFamily="18" charset="0"/>
              </a:rPr>
              <a:t>	 </a:t>
            </a:r>
            <a:r>
              <a:rPr lang="en-IN" sz="1600" b="1" dirty="0">
                <a:latin typeface="+mj-lt"/>
                <a:cs typeface="Times New Roman" pitchFamily="18" charset="0"/>
              </a:rPr>
              <a:t>       </a:t>
            </a:r>
            <a:r>
              <a:rPr lang="en-IN" sz="1600" dirty="0">
                <a:latin typeface="+mj-lt"/>
                <a:cs typeface="Times New Roman" pitchFamily="18" charset="0"/>
              </a:rPr>
              <a:t>(Affiliated to M.K. Bhavnagar University)</a:t>
            </a:r>
          </a:p>
          <a:p>
            <a:pPr marL="0" indent="0" algn="ctr">
              <a:buNone/>
            </a:pPr>
            <a:r>
              <a:rPr lang="en-US" sz="1600" dirty="0">
                <a:latin typeface="+mj-lt"/>
                <a:cs typeface="Times New Roman" pitchFamily="18" charset="0"/>
              </a:rPr>
              <a:t>		</a:t>
            </a:r>
            <a:endParaRPr lang="en-IN" sz="1600" dirty="0">
              <a:latin typeface="+mj-lt"/>
              <a:cs typeface="Times New Roman" pitchFamily="18" charset="0"/>
            </a:endParaRPr>
          </a:p>
          <a:p>
            <a:pPr marL="0" indent="0">
              <a:lnSpc>
                <a:spcPct val="100000"/>
              </a:lnSpc>
              <a:spcBef>
                <a:spcPts val="600"/>
              </a:spcBef>
              <a:buNone/>
            </a:pPr>
            <a:endParaRPr lang="en-IN" dirty="0"/>
          </a:p>
          <a:p>
            <a:pPr marL="0" indent="0">
              <a:buNone/>
            </a:pPr>
            <a:endParaRPr lang="en-IN" dirty="0"/>
          </a:p>
          <a:p>
            <a:pPr marL="0" indent="0">
              <a:buNone/>
            </a:pPr>
            <a:endParaRPr lang="en-IN" dirty="0"/>
          </a:p>
        </p:txBody>
      </p:sp>
      <p:pic>
        <p:nvPicPr>
          <p:cNvPr id="13" name="Picture 12">
            <a:extLst>
              <a:ext uri="{FF2B5EF4-FFF2-40B4-BE49-F238E27FC236}">
                <a16:creationId xmlns="" xmlns:a16="http://schemas.microsoft.com/office/drawing/2014/main" id="{EEFA2731-472A-41B0-969B-875353309D44}"/>
              </a:ext>
            </a:extLst>
          </p:cNvPr>
          <p:cNvPicPr>
            <a:picLocks noChangeAspect="1"/>
          </p:cNvPicPr>
          <p:nvPr/>
        </p:nvPicPr>
        <p:blipFill>
          <a:blip r:embed="rId2"/>
          <a:stretch>
            <a:fillRect/>
          </a:stretch>
        </p:blipFill>
        <p:spPr>
          <a:xfrm>
            <a:off x="1066800" y="4732711"/>
            <a:ext cx="1446235" cy="148269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17225202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4.79167E-6 1.85185E-6 L 0.74063 0.00023 " pathEditMode="relative" rAng="0" ptsTypes="AA">
                                      <p:cBhvr>
                                        <p:cTn id="6" dur="1250" spd="-100000" fill="hold"/>
                                        <p:tgtEl>
                                          <p:spTgt spid="13"/>
                                        </p:tgtEl>
                                        <p:attrNameLst>
                                          <p:attrName>ppt_x</p:attrName>
                                          <p:attrName>ppt_y</p:attrName>
                                        </p:attrNameLst>
                                      </p:cBhvr>
                                      <p:rCtr x="37031" y="0"/>
                                    </p:animMotion>
                                  </p:childTnLst>
                                </p:cTn>
                              </p:par>
                              <p:par>
                                <p:cTn id="7" presetID="37" presetClass="path" presetSubtype="0" accel="50000" decel="50000" fill="hold" nodeType="withEffect">
                                  <p:stCondLst>
                                    <p:cond delay="0"/>
                                  </p:stCondLst>
                                  <p:childTnLst>
                                    <p:animMotion origin="layout" path="M 3.75E-6 -4.44444E-6 L -0.2056 0.42732 C -0.24818 0.52269 -0.3125 0.57616 -0.37995 0.57616 C -0.45651 0.57616 -0.51784 0.52269 -0.56042 0.42732 L -0.76576 -4.44444E-6 " pathEditMode="relative" rAng="0" ptsTypes="AAAAA">
                                      <p:cBhvr>
                                        <p:cTn id="8" dur="2000" spd="-100000" fill="hold"/>
                                        <p:tgtEl>
                                          <p:spTgt spid="6"/>
                                        </p:tgtEl>
                                        <p:attrNameLst>
                                          <p:attrName>ppt_x</p:attrName>
                                          <p:attrName>ppt_y</p:attrName>
                                        </p:attrNameLst>
                                      </p:cBhvr>
                                      <p:rCtr x="-38294" y="28796"/>
                                    </p:animMotion>
                                  </p:childTnLst>
                                </p:cTn>
                              </p:par>
                              <p:par>
                                <p:cTn id="9" presetID="37" presetClass="path" presetSubtype="0" accel="50000" decel="50000" fill="hold" nodeType="withEffect">
                                  <p:stCondLst>
                                    <p:cond delay="0"/>
                                  </p:stCondLst>
                                  <p:childTnLst>
                                    <p:animMotion origin="layout" path="M -1.66667E-6 -1.11111E-6 L 0.18255 0.24028 C 0.22044 0.29352 0.27761 0.325 0.3375 0.325 C 0.4056 0.325 0.46029 0.29352 0.49818 0.24028 L 0.68086 -1.11111E-6 " pathEditMode="relative" rAng="0" ptsTypes="AAAAA">
                                      <p:cBhvr>
                                        <p:cTn id="10" dur="2000" spd="-100000" fill="hold"/>
                                        <p:tgtEl>
                                          <p:spTgt spid="3">
                                            <p:txEl>
                                              <p:pRg st="0" end="0"/>
                                            </p:txEl>
                                          </p:spTgt>
                                        </p:tgtEl>
                                        <p:attrNameLst>
                                          <p:attrName>ppt_x</p:attrName>
                                          <p:attrName>ppt_y</p:attrName>
                                        </p:attrNameLst>
                                      </p:cBhvr>
                                      <p:rCtr x="34036" y="16250"/>
                                    </p:animMotion>
                                  </p:childTnLst>
                                </p:cTn>
                              </p:par>
                            </p:childTnLst>
                          </p:cTn>
                        </p:par>
                        <p:par>
                          <p:cTn id="11" fill="hold">
                            <p:stCondLst>
                              <p:cond delay="2000"/>
                            </p:stCondLst>
                            <p:childTnLst>
                              <p:par>
                                <p:cTn id="12" presetID="10" presetClass="entr" presetSubtype="0" fill="hold" nodeType="after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50"/>
                                        <p:tgtEl>
                                          <p:spTgt spid="3">
                                            <p:txEl>
                                              <p:pRg st="2" end="2"/>
                                            </p:txEl>
                                          </p:spTgt>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par>
                          <p:cTn id="23" fill="hold">
                            <p:stCondLst>
                              <p:cond delay="2750"/>
                            </p:stCondLst>
                            <p:childTnLst>
                              <p:par>
                                <p:cTn id="24" presetID="10" presetClass="entr" presetSubtype="0" fill="hold" nodeType="after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250"/>
                                        <p:tgtEl>
                                          <p:spTgt spid="3">
                                            <p:txEl>
                                              <p:pRg st="7" end="7"/>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3">
                                            <p:txEl>
                                              <p:pRg st="13" end="13"/>
                                            </p:txEl>
                                          </p:spTgt>
                                        </p:tgtEl>
                                        <p:attrNameLst>
                                          <p:attrName>style.visibility</p:attrName>
                                        </p:attrNameLst>
                                      </p:cBhvr>
                                      <p:to>
                                        <p:strVal val="visible"/>
                                      </p:to>
                                    </p:set>
                                    <p:animEffect transition="in" filter="fade">
                                      <p:cBhvr>
                                        <p:cTn id="30" dur="250"/>
                                        <p:tgtEl>
                                          <p:spTgt spid="3">
                                            <p:txEl>
                                              <p:pRg st="13" end="13"/>
                                            </p:txEl>
                                          </p:spTgt>
                                        </p:tgtEl>
                                      </p:cBhvr>
                                    </p:animEffect>
                                  </p:childTnLst>
                                </p:cTn>
                              </p:par>
                            </p:childTnLst>
                          </p:cTn>
                        </p:par>
                        <p:par>
                          <p:cTn id="31" fill="hold">
                            <p:stCondLst>
                              <p:cond delay="3250"/>
                            </p:stCondLst>
                            <p:childTnLst>
                              <p:par>
                                <p:cTn id="32" presetID="10" presetClass="entr" presetSubtype="0" fill="hold" nodeType="afterEffect">
                                  <p:stCondLst>
                                    <p:cond delay="0"/>
                                  </p:stCondLst>
                                  <p:childTnLst>
                                    <p:set>
                                      <p:cBhvr>
                                        <p:cTn id="33" dur="1" fill="hold">
                                          <p:stCondLst>
                                            <p:cond delay="0"/>
                                          </p:stCondLst>
                                        </p:cTn>
                                        <p:tgtEl>
                                          <p:spTgt spid="3">
                                            <p:txEl>
                                              <p:pRg st="14" end="14"/>
                                            </p:txEl>
                                          </p:spTgt>
                                        </p:tgtEl>
                                        <p:attrNameLst>
                                          <p:attrName>style.visibility</p:attrName>
                                        </p:attrNameLst>
                                      </p:cBhvr>
                                      <p:to>
                                        <p:strVal val="visible"/>
                                      </p:to>
                                    </p:set>
                                    <p:animEffect transition="in" filter="fade">
                                      <p:cBhvr>
                                        <p:cTn id="34" dur="250"/>
                                        <p:tgtEl>
                                          <p:spTgt spid="3">
                                            <p:txEl>
                                              <p:pRg st="14" end="14"/>
                                            </p:txEl>
                                          </p:spTgt>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3">
                                            <p:txEl>
                                              <p:pRg st="15" end="15"/>
                                            </p:txEl>
                                          </p:spTgt>
                                        </p:tgtEl>
                                        <p:attrNameLst>
                                          <p:attrName>style.visibility</p:attrName>
                                        </p:attrNameLst>
                                      </p:cBhvr>
                                      <p:to>
                                        <p:strVal val="visible"/>
                                      </p:to>
                                    </p:set>
                                    <p:animEffect transition="in" filter="fade">
                                      <p:cBhvr>
                                        <p:cTn id="38" dur="250"/>
                                        <p:tgtEl>
                                          <p:spTgt spid="3">
                                            <p:txEl>
                                              <p:pRg st="15" end="15"/>
                                            </p:txEl>
                                          </p:spTgt>
                                        </p:tgtEl>
                                      </p:cBhvr>
                                    </p:animEffect>
                                  </p:childTnLst>
                                </p:cTn>
                              </p:par>
                            </p:childTnLst>
                          </p:cTn>
                        </p:par>
                        <p:par>
                          <p:cTn id="39" fill="hold">
                            <p:stCondLst>
                              <p:cond delay="3750"/>
                            </p:stCondLst>
                            <p:childTnLst>
                              <p:par>
                                <p:cTn id="40" presetID="10" presetClass="entr" presetSubtype="0" fill="hold" nodeType="afterEffect">
                                  <p:stCondLst>
                                    <p:cond delay="0"/>
                                  </p:stCondLst>
                                  <p:childTnLst>
                                    <p:set>
                                      <p:cBhvr>
                                        <p:cTn id="41" dur="1" fill="hold">
                                          <p:stCondLst>
                                            <p:cond delay="0"/>
                                          </p:stCondLst>
                                        </p:cTn>
                                        <p:tgtEl>
                                          <p:spTgt spid="3">
                                            <p:txEl>
                                              <p:pRg st="16" end="16"/>
                                            </p:txEl>
                                          </p:spTgt>
                                        </p:tgtEl>
                                        <p:attrNameLst>
                                          <p:attrName>style.visibility</p:attrName>
                                        </p:attrNameLst>
                                      </p:cBhvr>
                                      <p:to>
                                        <p:strVal val="visible"/>
                                      </p:to>
                                    </p:set>
                                    <p:animEffect transition="in" filter="fade">
                                      <p:cBhvr>
                                        <p:cTn id="42" dur="25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8F4CFC73-B324-4482-827D-C1CD12CC75E8}"/>
              </a:ext>
            </a:extLst>
          </p:cNvPr>
          <p:cNvSpPr>
            <a:spLocks noGrp="1"/>
          </p:cNvSpPr>
          <p:nvPr>
            <p:ph type="title"/>
          </p:nvPr>
        </p:nvSpPr>
        <p:spPr>
          <a:xfrm>
            <a:off x="646111" y="452718"/>
            <a:ext cx="9404723" cy="1400530"/>
          </a:xfrm>
        </p:spPr>
        <p:txBody>
          <a:bodyPr/>
          <a:lstStyle/>
          <a:p>
            <a:r>
              <a:rPr lang="en-IN" dirty="0"/>
              <a:t>  </a:t>
            </a:r>
            <a:endParaRPr lang="en-US" dirty="0"/>
          </a:p>
        </p:txBody>
      </p:sp>
      <p:sp>
        <p:nvSpPr>
          <p:cNvPr id="5"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89" cy="6065667"/>
          </a:xfrm>
        </p:spPr>
        <p:txBody>
          <a:bodyPr>
            <a:normAutofit/>
          </a:bodyPr>
          <a:lstStyle/>
          <a:p>
            <a:pPr marL="0" indent="0">
              <a:buNone/>
            </a:pPr>
            <a:r>
              <a:rPr lang="en-IN" sz="2400" b="1" dirty="0"/>
              <a:t>Screen </a:t>
            </a:r>
            <a:r>
              <a:rPr lang="en-IN" sz="2400" b="1" dirty="0" smtClean="0"/>
              <a:t>Shots</a:t>
            </a:r>
          </a:p>
          <a:p>
            <a:pPr marL="0" indent="0">
              <a:buNone/>
            </a:pPr>
            <a:endParaRPr lang="en-IN" sz="2400" b="1" dirty="0" smtClean="0"/>
          </a:p>
          <a:p>
            <a:pPr marL="0" indent="0">
              <a:buNone/>
            </a:pPr>
            <a:r>
              <a:rPr lang="en-IN" dirty="0" smtClean="0"/>
              <a:t>	Groups</a:t>
            </a:r>
            <a:r>
              <a:rPr lang="en-IN" sz="2000" dirty="0" smtClean="0"/>
              <a:t>	</a:t>
            </a:r>
            <a:r>
              <a:rPr lang="en-IN" sz="2400" b="1" dirty="0" smtClean="0"/>
              <a:t>	</a:t>
            </a:r>
            <a:r>
              <a:rPr lang="en-US" sz="1400" dirty="0" smtClean="0"/>
              <a:t>			</a:t>
            </a:r>
            <a:endParaRPr lang="en-US" sz="1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8" name="Picture 7"/>
          <p:cNvPicPr/>
          <p:nvPr/>
        </p:nvPicPr>
        <p:blipFill>
          <a:blip r:embed="rId3" cstate="print">
            <a:extLst>
              <a:ext uri="{28A0092B-C50C-407E-A947-70E740481C1C}">
                <a14:useLocalDpi xmlns:a14="http://schemas.microsoft.com/office/drawing/2010/main" val="0"/>
              </a:ext>
            </a:extLst>
          </a:blip>
          <a:stretch>
            <a:fillRect/>
          </a:stretch>
        </p:blipFill>
        <p:spPr>
          <a:xfrm>
            <a:off x="1830541" y="1771661"/>
            <a:ext cx="8554667" cy="45253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559104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wipe(down)">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8F4CFC73-B324-4482-827D-C1CD12CC75E8}"/>
              </a:ext>
            </a:extLst>
          </p:cNvPr>
          <p:cNvSpPr>
            <a:spLocks noGrp="1"/>
          </p:cNvSpPr>
          <p:nvPr>
            <p:ph type="title"/>
          </p:nvPr>
        </p:nvSpPr>
        <p:spPr>
          <a:xfrm>
            <a:off x="646111" y="452718"/>
            <a:ext cx="9404723" cy="1400530"/>
          </a:xfrm>
        </p:spPr>
        <p:txBody>
          <a:bodyPr/>
          <a:lstStyle/>
          <a:p>
            <a:r>
              <a:rPr lang="en-IN" dirty="0"/>
              <a:t>  </a:t>
            </a:r>
            <a:endParaRPr lang="en-US" dirty="0"/>
          </a:p>
        </p:txBody>
      </p:sp>
      <p:sp>
        <p:nvSpPr>
          <p:cNvPr id="5"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1" y="149739"/>
            <a:ext cx="10479089" cy="6065667"/>
          </a:xfrm>
        </p:spPr>
        <p:txBody>
          <a:bodyPr>
            <a:normAutofit/>
          </a:bodyPr>
          <a:lstStyle/>
          <a:p>
            <a:pPr marL="0" indent="0">
              <a:buNone/>
            </a:pPr>
            <a:r>
              <a:rPr lang="en-IN" sz="2400" b="1" dirty="0"/>
              <a:t>Screen </a:t>
            </a:r>
            <a:r>
              <a:rPr lang="en-IN" sz="2400" b="1" dirty="0" smtClean="0"/>
              <a:t>Shots</a:t>
            </a:r>
          </a:p>
          <a:p>
            <a:pPr marL="0" indent="0">
              <a:buNone/>
            </a:pPr>
            <a:endParaRPr lang="en-IN" sz="2400" b="1" dirty="0" smtClean="0"/>
          </a:p>
          <a:p>
            <a:pPr marL="0" indent="0">
              <a:buNone/>
            </a:pPr>
            <a:r>
              <a:rPr lang="en-IN" dirty="0" smtClean="0"/>
              <a:t>	Group Chat</a:t>
            </a:r>
            <a:r>
              <a:rPr lang="en-IN" sz="2000" dirty="0" smtClean="0"/>
              <a:t>	</a:t>
            </a:r>
            <a:r>
              <a:rPr lang="en-IN" sz="2400" b="1" dirty="0" smtClean="0"/>
              <a:t>	</a:t>
            </a:r>
            <a:r>
              <a:rPr lang="en-US" sz="1400" dirty="0" smtClean="0"/>
              <a:t>			</a:t>
            </a:r>
            <a:endParaRPr lang="en-US" sz="1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8" name="Picture 7"/>
          <p:cNvPicPr/>
          <p:nvPr/>
        </p:nvPicPr>
        <p:blipFill>
          <a:blip r:embed="rId3" cstate="print">
            <a:extLst>
              <a:ext uri="{28A0092B-C50C-407E-A947-70E740481C1C}">
                <a14:useLocalDpi xmlns:a14="http://schemas.microsoft.com/office/drawing/2010/main" val="0"/>
              </a:ext>
            </a:extLst>
          </a:blip>
          <a:stretch>
            <a:fillRect/>
          </a:stretch>
        </p:blipFill>
        <p:spPr>
          <a:xfrm>
            <a:off x="1991277" y="1750029"/>
            <a:ext cx="8375700" cy="472373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22493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wipe(down)">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8F4CFC73-B324-4482-827D-C1CD12CC75E8}"/>
              </a:ext>
            </a:extLst>
          </p:cNvPr>
          <p:cNvSpPr>
            <a:spLocks noGrp="1"/>
          </p:cNvSpPr>
          <p:nvPr>
            <p:ph type="title"/>
          </p:nvPr>
        </p:nvSpPr>
        <p:spPr>
          <a:xfrm>
            <a:off x="646111" y="452718"/>
            <a:ext cx="9404723" cy="1400530"/>
          </a:xfrm>
        </p:spPr>
        <p:txBody>
          <a:bodyPr/>
          <a:lstStyle/>
          <a:p>
            <a:r>
              <a:rPr lang="en-IN" dirty="0"/>
              <a:t>  </a:t>
            </a:r>
            <a:endParaRPr lang="en-US" dirty="0"/>
          </a:p>
        </p:txBody>
      </p:sp>
      <p:sp>
        <p:nvSpPr>
          <p:cNvPr id="5"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646112" y="149739"/>
            <a:ext cx="10243562" cy="6065667"/>
          </a:xfrm>
        </p:spPr>
        <p:txBody>
          <a:bodyPr>
            <a:normAutofit/>
          </a:bodyPr>
          <a:lstStyle/>
          <a:p>
            <a:pPr marL="0" indent="0">
              <a:buNone/>
            </a:pPr>
            <a:r>
              <a:rPr lang="en-IN" sz="2400" b="1" dirty="0"/>
              <a:t>Screen </a:t>
            </a:r>
            <a:r>
              <a:rPr lang="en-IN" sz="2400" b="1" dirty="0" smtClean="0"/>
              <a:t>Shots</a:t>
            </a:r>
          </a:p>
          <a:p>
            <a:pPr marL="0" indent="0">
              <a:buNone/>
            </a:pPr>
            <a:endParaRPr lang="en-IN" sz="2400" b="1" dirty="0" smtClean="0"/>
          </a:p>
          <a:p>
            <a:pPr marL="0" indent="0">
              <a:buNone/>
            </a:pPr>
            <a:r>
              <a:rPr lang="en-IN" dirty="0" smtClean="0"/>
              <a:t>	Mail process</a:t>
            </a:r>
            <a:r>
              <a:rPr lang="en-US" sz="1400" dirty="0" smtClean="0"/>
              <a:t>	</a:t>
            </a:r>
            <a:endParaRPr lang="en-US" sz="1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2132736" y="1710301"/>
            <a:ext cx="8362406" cy="46480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123888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wipe(down)">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US" sz="2400" b="1" dirty="0"/>
              <a:t>Future Enhancement </a:t>
            </a:r>
            <a:endParaRPr lang="en-US" sz="2400" b="1" dirty="0" smtClean="0"/>
          </a:p>
          <a:p>
            <a:pPr marL="0" indent="0">
              <a:buNone/>
            </a:pPr>
            <a:endParaRPr lang="en-IN" sz="1400" dirty="0"/>
          </a:p>
          <a:p>
            <a:pPr marL="0" indent="0">
              <a:buNone/>
            </a:pPr>
            <a:r>
              <a:rPr lang="en-US" dirty="0" smtClean="0"/>
              <a:t>As </a:t>
            </a:r>
            <a:r>
              <a:rPr lang="en-US" dirty="0"/>
              <a:t>opposed to our current development, a few more functionality can be added to further expand the project</a:t>
            </a:r>
            <a:r>
              <a:rPr lang="en-US" dirty="0" smtClean="0"/>
              <a:t>.</a:t>
            </a:r>
          </a:p>
          <a:p>
            <a:pPr marL="0" indent="0">
              <a:buNone/>
            </a:pPr>
            <a:endParaRPr lang="en-IN" sz="500" dirty="0"/>
          </a:p>
          <a:p>
            <a:pPr marL="0" lvl="0" indent="0">
              <a:buNone/>
            </a:pPr>
            <a:r>
              <a:rPr lang="en-IN" dirty="0" smtClean="0"/>
              <a:t>Providing </a:t>
            </a:r>
            <a:r>
              <a:rPr lang="en-IN" dirty="0"/>
              <a:t>the more facility and operations to admin users. Like deleting or blocking users and groups from user’s reports</a:t>
            </a:r>
            <a:r>
              <a:rPr lang="en-IN" dirty="0" smtClean="0"/>
              <a:t>.</a:t>
            </a:r>
          </a:p>
          <a:p>
            <a:pPr marL="0" lvl="0" indent="0">
              <a:buNone/>
            </a:pPr>
            <a:endParaRPr lang="en-IN" sz="500" dirty="0"/>
          </a:p>
          <a:p>
            <a:pPr marL="0" lvl="0" indent="0">
              <a:buNone/>
            </a:pPr>
            <a:r>
              <a:rPr lang="en-IN" dirty="0"/>
              <a:t>Adding more facilities for users like notifications of chat or any other activities</a:t>
            </a:r>
            <a:r>
              <a:rPr lang="en-IN" dirty="0" smtClean="0"/>
              <a:t>.</a:t>
            </a:r>
          </a:p>
          <a:p>
            <a:pPr marL="0" lvl="0" indent="0">
              <a:buNone/>
            </a:pPr>
            <a:endParaRPr lang="en-IN" sz="500" dirty="0"/>
          </a:p>
          <a:p>
            <a:pPr marL="0" lvl="0" indent="0">
              <a:buNone/>
            </a:pPr>
            <a:r>
              <a:rPr lang="en-IN" dirty="0"/>
              <a:t>We can add functionality to make group public so any user can search and join it. Like public channels on telegrams</a:t>
            </a:r>
            <a:r>
              <a:rPr lang="en-IN" dirty="0" smtClean="0"/>
              <a:t>.</a:t>
            </a:r>
          </a:p>
          <a:p>
            <a:pPr marL="0" lvl="0" indent="0">
              <a:buNone/>
            </a:pPr>
            <a:endParaRPr lang="en-IN" sz="500" dirty="0"/>
          </a:p>
          <a:p>
            <a:pPr marL="0" lvl="0" indent="0">
              <a:buNone/>
            </a:pPr>
            <a:r>
              <a:rPr lang="en-IN" dirty="0"/>
              <a:t>More functionality for users like sending attachments with mail, user’s profile picture, sending pics and emoji in chatting etc</a:t>
            </a:r>
            <a:r>
              <a:rPr lang="en-IN" dirty="0" smtClean="0"/>
              <a:t>.</a:t>
            </a:r>
            <a:r>
              <a:rPr lang="en-IN" sz="1800" dirty="0"/>
              <a:t>		</a:t>
            </a:r>
            <a:r>
              <a:rPr lang="en-IN" sz="2400" b="1" dirty="0"/>
              <a:t>	</a:t>
            </a: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9694624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42"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anim calcmode="lin" valueType="num">
                                      <p:cBhvr>
                                        <p:cTn id="12"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anim calcmode="lin" valueType="num">
                                      <p:cBhvr>
                                        <p:cTn id="18" dur="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20" fill="hold">
                            <p:stCondLst>
                              <p:cond delay="1250"/>
                            </p:stCondLst>
                            <p:childTnLst>
                              <p:par>
                                <p:cTn id="21" presetID="42" presetClass="entr" presetSubtype="0" fill="hold"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anim calcmode="lin" valueType="num">
                                      <p:cBhvr>
                                        <p:cTn id="24" dur="25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5" dur="25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nodeType="after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250"/>
                                        <p:tgtEl>
                                          <p:spTgt spid="3">
                                            <p:txEl>
                                              <p:pRg st="8" end="8"/>
                                            </p:txEl>
                                          </p:spTgt>
                                        </p:tgtEl>
                                      </p:cBhvr>
                                    </p:animEffect>
                                    <p:anim calcmode="lin" valueType="num">
                                      <p:cBhvr>
                                        <p:cTn id="30" dur="25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1" dur="25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par>
                          <p:cTn id="32" fill="hold">
                            <p:stCondLst>
                              <p:cond delay="1750"/>
                            </p:stCondLst>
                            <p:childTnLst>
                              <p:par>
                                <p:cTn id="33" presetID="42" presetClass="entr" presetSubtype="0" fill="hold" nodeType="after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250"/>
                                        <p:tgtEl>
                                          <p:spTgt spid="3">
                                            <p:txEl>
                                              <p:pRg st="10" end="10"/>
                                            </p:txEl>
                                          </p:spTgt>
                                        </p:tgtEl>
                                      </p:cBhvr>
                                    </p:animEffect>
                                    <p:anim calcmode="lin" valueType="num">
                                      <p:cBhvr>
                                        <p:cTn id="36" dur="25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37" dur="25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Conclusion</a:t>
            </a:r>
          </a:p>
          <a:p>
            <a:pPr marL="0" indent="0">
              <a:buNone/>
            </a:pPr>
            <a:r>
              <a:rPr lang="en-IN" sz="2300" dirty="0"/>
              <a:t>	</a:t>
            </a:r>
            <a:r>
              <a:rPr lang="en-US" sz="1700" dirty="0"/>
              <a:t>In the beginning the project seemed to be just one another subject that we needed to pass in order to get a through our semester. But with passing time and with each passing day (even nights!), we found the development of this project became a great learning process. </a:t>
            </a:r>
          </a:p>
          <a:p>
            <a:pPr marL="0" indent="0">
              <a:buNone/>
            </a:pPr>
            <a:r>
              <a:rPr lang="en-US" sz="1700" dirty="0"/>
              <a:t> 	Not only the project taught us how to analyze and code any software but it also managed to show me important resource management skills. Also teach us time management in within deadline is reach so it is a part of management skill and important things for future. </a:t>
            </a:r>
          </a:p>
          <a:p>
            <a:pPr marL="0" indent="0">
              <a:buNone/>
            </a:pPr>
            <a:r>
              <a:rPr lang="en-US" sz="1700" dirty="0"/>
              <a:t> 	We had to complete the project in time and budget. It was very important that we got proper information from the end-users in order to provide them with a fully functional and simple enough to understand system. That helped us to learn how to deal with people of different temperament and opinions. </a:t>
            </a:r>
          </a:p>
          <a:p>
            <a:pPr marL="0" indent="0">
              <a:buNone/>
            </a:pPr>
            <a:r>
              <a:rPr lang="en-US" sz="1700" dirty="0"/>
              <a:t> 	All in all this entire project has prepared us fully for what we are going to face in the IT field in future. </a:t>
            </a:r>
            <a:endParaRPr lang="en-IN" sz="1700" dirty="0"/>
          </a:p>
          <a:p>
            <a:pPr marL="0" indent="0">
              <a:buNone/>
            </a:pPr>
            <a:r>
              <a:rPr lang="en-IN" sz="2000" dirty="0"/>
              <a:t>		</a:t>
            </a:r>
            <a:r>
              <a:rPr lang="en-IN" sz="2400" b="1" dirty="0"/>
              <a:t>	</a:t>
            </a: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12669"/>
            <a:ext cx="2290062" cy="825227"/>
          </a:xfrm>
          <a:prstGeom prst="rect">
            <a:avLst/>
          </a:prstGeom>
        </p:spPr>
      </p:pic>
    </p:spTree>
    <p:extLst>
      <p:ext uri="{BB962C8B-B14F-4D97-AF65-F5344CB8AC3E}">
        <p14:creationId xmlns:p14="http://schemas.microsoft.com/office/powerpoint/2010/main" val="3808509460"/>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1000"/>
                                        <p:tgtEl>
                                          <p:spTgt spid="3">
                                            <p:txEl>
                                              <p:pRg st="0" end="0"/>
                                            </p:txEl>
                                          </p:spTgt>
                                        </p:tgtEl>
                                      </p:cBhvr>
                                    </p:animEffect>
                                  </p:childTnLst>
                                </p:cTn>
                              </p:par>
                            </p:childTnLst>
                          </p:cTn>
                        </p:par>
                        <p:par>
                          <p:cTn id="8" fill="hold">
                            <p:stCondLst>
                              <p:cond delay="1000"/>
                            </p:stCondLst>
                            <p:childTnLst>
                              <p:par>
                                <p:cTn id="9" presetID="42"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50"/>
                                        <p:tgtEl>
                                          <p:spTgt spid="3">
                                            <p:txEl>
                                              <p:pRg st="1" end="1"/>
                                            </p:txEl>
                                          </p:spTgt>
                                        </p:tgtEl>
                                      </p:cBhvr>
                                    </p:animEffect>
                                    <p:anim calcmode="lin" valueType="num">
                                      <p:cBhvr>
                                        <p:cTn id="12"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4" fill="hold">
                            <p:stCondLst>
                              <p:cond delay="1250"/>
                            </p:stCondLst>
                            <p:childTnLst>
                              <p:par>
                                <p:cTn id="15" presetID="42" presetClass="entr" presetSubtype="0"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anim calcmode="lin" valueType="num">
                                      <p:cBhvr>
                                        <p:cTn id="18"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250"/>
                                        <p:tgtEl>
                                          <p:spTgt spid="3">
                                            <p:txEl>
                                              <p:pRg st="3" end="3"/>
                                            </p:txEl>
                                          </p:spTgt>
                                        </p:tgtEl>
                                      </p:cBhvr>
                                    </p:animEffect>
                                    <p:anim calcmode="lin" valueType="num">
                                      <p:cBhvr>
                                        <p:cTn id="24"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5"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6" fill="hold">
                            <p:stCondLst>
                              <p:cond delay="1750"/>
                            </p:stCondLst>
                            <p:childTnLst>
                              <p:par>
                                <p:cTn id="27" presetID="42" presetClass="entr" presetSubtype="0" fill="hold" nodeType="after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250"/>
                                        <p:tgtEl>
                                          <p:spTgt spid="3">
                                            <p:txEl>
                                              <p:pRg st="4" end="4"/>
                                            </p:txEl>
                                          </p:spTgt>
                                        </p:tgtEl>
                                      </p:cBhvr>
                                    </p:animEffect>
                                    <p:anim calcmode="lin" valueType="num">
                                      <p:cBhvr>
                                        <p:cTn id="30" dur="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4294967295"/>
          </p:nvPr>
        </p:nvSpPr>
        <p:spPr>
          <a:xfrm>
            <a:off x="2686472" y="4370202"/>
            <a:ext cx="5864513" cy="1116198"/>
          </a:xfrm>
        </p:spPr>
        <p:txBody>
          <a:bodyPr>
            <a:normAutofit fontScale="77500" lnSpcReduction="20000"/>
          </a:bodyPr>
          <a:lstStyle/>
          <a:p>
            <a:pPr marL="0" indent="0" algn="ctr">
              <a:buNone/>
            </a:pPr>
            <a:r>
              <a:rPr lang="en-IN" sz="2400" b="1" dirty="0"/>
              <a:t>	</a:t>
            </a:r>
            <a:r>
              <a:rPr lang="en-IN" sz="6300" dirty="0"/>
              <a:t>Thank </a:t>
            </a:r>
            <a:r>
              <a:rPr lang="en-IN" sz="6300" dirty="0" smtClean="0"/>
              <a:t>You !</a:t>
            </a:r>
            <a:endParaRPr lang="en-IN" sz="6300" dirty="0"/>
          </a:p>
          <a:p>
            <a:pPr marL="0" indent="0" algn="ctr">
              <a:buNone/>
            </a:pPr>
            <a:r>
              <a:rPr lang="en-IN" sz="2000" dirty="0"/>
              <a:t>		</a:t>
            </a:r>
            <a:r>
              <a:rPr lang="en-IN" sz="2400" b="1" dirty="0"/>
              <a:t>	</a:t>
            </a: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6642" y="1674169"/>
            <a:ext cx="3036679" cy="2351648"/>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23753" y="112669"/>
            <a:ext cx="2290062" cy="825227"/>
          </a:xfrm>
          <a:prstGeom prst="rect">
            <a:avLst/>
          </a:prstGeom>
        </p:spPr>
      </p:pic>
    </p:spTree>
    <p:extLst>
      <p:ext uri="{BB962C8B-B14F-4D97-AF65-F5344CB8AC3E}">
        <p14:creationId xmlns:p14="http://schemas.microsoft.com/office/powerpoint/2010/main" val="12424031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withEffect">
                                  <p:stCondLst>
                                    <p:cond delay="0"/>
                                  </p:stCondLst>
                                  <p:iterate type="lt">
                                    <p:tmPct val="10000"/>
                                  </p:iterate>
                                  <p:childTnLst>
                                    <p:animMotion origin="layout" path="M 0.0 0.0 L 0.0 -0.07213" pathEditMode="relative" ptsTypes="">
                                      <p:cBhvr>
                                        <p:cTn id="6" dur="750" accel="50000" decel="50000" autoRev="1" fill="hold">
                                          <p:stCondLst>
                                            <p:cond delay="0"/>
                                          </p:stCondLst>
                                        </p:cTn>
                                        <p:tgtEl>
                                          <p:spTgt spid="3">
                                            <p:txEl>
                                              <p:pRg st="0" end="0"/>
                                            </p:txEl>
                                          </p:spTgt>
                                        </p:tgtEl>
                                        <p:attrNameLst>
                                          <p:attrName>ppt_x</p:attrName>
                                          <p:attrName>ppt_y</p:attrName>
                                        </p:attrNameLst>
                                      </p:cBhvr>
                                    </p:animMotion>
                                    <p:animRot by="1500000">
                                      <p:cBhvr>
                                        <p:cTn id="7" dur="375" fill="hold">
                                          <p:stCondLst>
                                            <p:cond delay="0"/>
                                          </p:stCondLst>
                                        </p:cTn>
                                        <p:tgtEl>
                                          <p:spTgt spid="3">
                                            <p:txEl>
                                              <p:pRg st="0" end="0"/>
                                            </p:txEl>
                                          </p:spTgt>
                                        </p:tgtEl>
                                        <p:attrNameLst>
                                          <p:attrName>r</p:attrName>
                                        </p:attrNameLst>
                                      </p:cBhvr>
                                    </p:animRot>
                                    <p:animRot by="-1500000">
                                      <p:cBhvr>
                                        <p:cTn id="8" dur="375" fill="hold">
                                          <p:stCondLst>
                                            <p:cond delay="375"/>
                                          </p:stCondLst>
                                        </p:cTn>
                                        <p:tgtEl>
                                          <p:spTgt spid="3">
                                            <p:txEl>
                                              <p:pRg st="0" end="0"/>
                                            </p:txEl>
                                          </p:spTgt>
                                        </p:tgtEl>
                                        <p:attrNameLst>
                                          <p:attrName>r</p:attrName>
                                        </p:attrNameLst>
                                      </p:cBhvr>
                                    </p:animRot>
                                    <p:animRot by="-1500000">
                                      <p:cBhvr>
                                        <p:cTn id="9" dur="375" fill="hold">
                                          <p:stCondLst>
                                            <p:cond delay="750"/>
                                          </p:stCondLst>
                                        </p:cTn>
                                        <p:tgtEl>
                                          <p:spTgt spid="3">
                                            <p:txEl>
                                              <p:pRg st="0" end="0"/>
                                            </p:txEl>
                                          </p:spTgt>
                                        </p:tgtEl>
                                        <p:attrNameLst>
                                          <p:attrName>r</p:attrName>
                                        </p:attrNameLst>
                                      </p:cBhvr>
                                    </p:animRot>
                                    <p:animRot by="1500000">
                                      <p:cBhvr>
                                        <p:cTn id="10" dur="375" fill="hold">
                                          <p:stCondLst>
                                            <p:cond delay="1125"/>
                                          </p:stCondLst>
                                        </p:cTn>
                                        <p:tgtEl>
                                          <p:spTgt spid="3">
                                            <p:txEl>
                                              <p:pRg st="0" end="0"/>
                                            </p:txEl>
                                          </p:spTgt>
                                        </p:tgtEl>
                                        <p:attrNameLst>
                                          <p:attrName>r</p:attrName>
                                        </p:attrNameLst>
                                      </p:cBhvr>
                                    </p:animRot>
                                  </p:childTnLst>
                                </p:cTn>
                              </p:par>
                              <p:par>
                                <p:cTn id="11" presetID="34" presetClass="emph" presetSubtype="0" fill="hold" grpId="0" nodeType="withEffect">
                                  <p:stCondLst>
                                    <p:cond delay="0"/>
                                  </p:stCondLst>
                                  <p:iterate type="lt">
                                    <p:tmPct val="10000"/>
                                  </p:iterate>
                                  <p:childTnLst>
                                    <p:animMotion origin="layout" path="M 0.0 0.0 L 0.0 -0.07213" pathEditMode="relative" ptsTypes="">
                                      <p:cBhvr>
                                        <p:cTn id="12" dur="750" accel="50000" decel="50000" autoRev="1" fill="hold">
                                          <p:stCondLst>
                                            <p:cond delay="0"/>
                                          </p:stCondLst>
                                        </p:cTn>
                                        <p:tgtEl>
                                          <p:spTgt spid="3">
                                            <p:txEl>
                                              <p:pRg st="1" end="1"/>
                                            </p:txEl>
                                          </p:spTgt>
                                        </p:tgtEl>
                                        <p:attrNameLst>
                                          <p:attrName>ppt_x</p:attrName>
                                          <p:attrName>ppt_y</p:attrName>
                                        </p:attrNameLst>
                                      </p:cBhvr>
                                    </p:animMotion>
                                    <p:animRot by="1500000">
                                      <p:cBhvr>
                                        <p:cTn id="13" dur="375" fill="hold">
                                          <p:stCondLst>
                                            <p:cond delay="0"/>
                                          </p:stCondLst>
                                        </p:cTn>
                                        <p:tgtEl>
                                          <p:spTgt spid="3">
                                            <p:txEl>
                                              <p:pRg st="1" end="1"/>
                                            </p:txEl>
                                          </p:spTgt>
                                        </p:tgtEl>
                                        <p:attrNameLst>
                                          <p:attrName>r</p:attrName>
                                        </p:attrNameLst>
                                      </p:cBhvr>
                                    </p:animRot>
                                    <p:animRot by="-1500000">
                                      <p:cBhvr>
                                        <p:cTn id="14" dur="375" fill="hold">
                                          <p:stCondLst>
                                            <p:cond delay="375"/>
                                          </p:stCondLst>
                                        </p:cTn>
                                        <p:tgtEl>
                                          <p:spTgt spid="3">
                                            <p:txEl>
                                              <p:pRg st="1" end="1"/>
                                            </p:txEl>
                                          </p:spTgt>
                                        </p:tgtEl>
                                        <p:attrNameLst>
                                          <p:attrName>r</p:attrName>
                                        </p:attrNameLst>
                                      </p:cBhvr>
                                    </p:animRot>
                                    <p:animRot by="-1500000">
                                      <p:cBhvr>
                                        <p:cTn id="15" dur="375" fill="hold">
                                          <p:stCondLst>
                                            <p:cond delay="750"/>
                                          </p:stCondLst>
                                        </p:cTn>
                                        <p:tgtEl>
                                          <p:spTgt spid="3">
                                            <p:txEl>
                                              <p:pRg st="1" end="1"/>
                                            </p:txEl>
                                          </p:spTgt>
                                        </p:tgtEl>
                                        <p:attrNameLst>
                                          <p:attrName>r</p:attrName>
                                        </p:attrNameLst>
                                      </p:cBhvr>
                                    </p:animRot>
                                    <p:animRot by="1500000">
                                      <p:cBhvr>
                                        <p:cTn id="16" dur="375" fill="hold">
                                          <p:stCondLst>
                                            <p:cond delay="1125"/>
                                          </p:stCondLst>
                                        </p:cTn>
                                        <p:tgtEl>
                                          <p:spTgt spid="3">
                                            <p:txEl>
                                              <p:pRg st="1" end="1"/>
                                            </p:txEl>
                                          </p:spTgt>
                                        </p:tgtEl>
                                        <p:attrNameLst>
                                          <p:attrName>r</p:attrName>
                                        </p:attrNameLst>
                                      </p:cBhvr>
                                    </p:animRot>
                                  </p:childTnLst>
                                </p:cTn>
                              </p:par>
                              <p:par>
                                <p:cTn id="17" presetID="26"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80">
                                          <p:stCondLst>
                                            <p:cond delay="0"/>
                                          </p:stCondLst>
                                        </p:cTn>
                                        <p:tgtEl>
                                          <p:spTgt spid="6"/>
                                        </p:tgtEl>
                                      </p:cBhvr>
                                    </p:animEffect>
                                    <p:anim calcmode="lin" valueType="num">
                                      <p:cBhvr>
                                        <p:cTn id="20"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5" dur="26">
                                          <p:stCondLst>
                                            <p:cond delay="650"/>
                                          </p:stCondLst>
                                        </p:cTn>
                                        <p:tgtEl>
                                          <p:spTgt spid="6"/>
                                        </p:tgtEl>
                                      </p:cBhvr>
                                      <p:to x="100000" y="60000"/>
                                    </p:animScale>
                                    <p:animScale>
                                      <p:cBhvr>
                                        <p:cTn id="26" dur="166" decel="50000">
                                          <p:stCondLst>
                                            <p:cond delay="676"/>
                                          </p:stCondLst>
                                        </p:cTn>
                                        <p:tgtEl>
                                          <p:spTgt spid="6"/>
                                        </p:tgtEl>
                                      </p:cBhvr>
                                      <p:to x="100000" y="100000"/>
                                    </p:animScale>
                                    <p:animScale>
                                      <p:cBhvr>
                                        <p:cTn id="27" dur="26">
                                          <p:stCondLst>
                                            <p:cond delay="1312"/>
                                          </p:stCondLst>
                                        </p:cTn>
                                        <p:tgtEl>
                                          <p:spTgt spid="6"/>
                                        </p:tgtEl>
                                      </p:cBhvr>
                                      <p:to x="100000" y="80000"/>
                                    </p:animScale>
                                    <p:animScale>
                                      <p:cBhvr>
                                        <p:cTn id="28" dur="166" decel="50000">
                                          <p:stCondLst>
                                            <p:cond delay="1338"/>
                                          </p:stCondLst>
                                        </p:cTn>
                                        <p:tgtEl>
                                          <p:spTgt spid="6"/>
                                        </p:tgtEl>
                                      </p:cBhvr>
                                      <p:to x="100000" y="100000"/>
                                    </p:animScale>
                                    <p:animScale>
                                      <p:cBhvr>
                                        <p:cTn id="29" dur="26">
                                          <p:stCondLst>
                                            <p:cond delay="1642"/>
                                          </p:stCondLst>
                                        </p:cTn>
                                        <p:tgtEl>
                                          <p:spTgt spid="6"/>
                                        </p:tgtEl>
                                      </p:cBhvr>
                                      <p:to x="100000" y="90000"/>
                                    </p:animScale>
                                    <p:animScale>
                                      <p:cBhvr>
                                        <p:cTn id="30" dur="166" decel="50000">
                                          <p:stCondLst>
                                            <p:cond delay="1668"/>
                                          </p:stCondLst>
                                        </p:cTn>
                                        <p:tgtEl>
                                          <p:spTgt spid="6"/>
                                        </p:tgtEl>
                                      </p:cBhvr>
                                      <p:to x="100000" y="100000"/>
                                    </p:animScale>
                                    <p:animScale>
                                      <p:cBhvr>
                                        <p:cTn id="31" dur="26">
                                          <p:stCondLst>
                                            <p:cond delay="1808"/>
                                          </p:stCondLst>
                                        </p:cTn>
                                        <p:tgtEl>
                                          <p:spTgt spid="6"/>
                                        </p:tgtEl>
                                      </p:cBhvr>
                                      <p:to x="100000" y="95000"/>
                                    </p:animScale>
                                    <p:animScale>
                                      <p:cBhvr>
                                        <p:cTn id="32" dur="166" decel="50000">
                                          <p:stCondLst>
                                            <p:cond delay="1834"/>
                                          </p:stCondLst>
                                        </p:cTn>
                                        <p:tgtEl>
                                          <p:spTgt spid="6"/>
                                        </p:tgtEl>
                                      </p:cBhvr>
                                      <p:to x="100000" y="100000"/>
                                    </p:animScale>
                                  </p:childTnLst>
                                </p:cTn>
                              </p:par>
                              <p:par>
                                <p:cTn id="33" presetID="0" presetClass="path" presetSubtype="0" accel="50000" decel="50000" fill="hold" nodeType="withEffect">
                                  <p:stCondLst>
                                    <p:cond delay="0"/>
                                  </p:stCondLst>
                                  <p:childTnLst>
                                    <p:animMotion origin="layout" path="M -0.40144 -0.00694 L -0.40144 -0.00671 C -0.4336 -0.01319 -0.4142 -0.00995 -0.48256 -0.00694 C -0.48425 -0.00671 -0.48594 -0.00556 -0.48763 -0.00509 C -0.49024 -0.0044 -0.49297 -0.00393 -0.49571 -0.00324 L -0.50287 -0.00139 C -0.50456 -0.00023 -0.50612 0.00139 -0.50782 0.00208 C -0.51159 0.0037 -0.51537 0.0044 -0.51901 0.00579 C -0.52214 0.00694 -0.52513 0.0081 -0.52813 0.00926 C -0.5306 0.01157 -0.53256 0.01366 -0.53529 0.01482 C -0.53724 0.01551 -0.53933 0.01597 -0.54128 0.01667 C -0.54662 0.02292 -0.54323 0.01968 -0.55248 0.02384 L -0.56055 0.02732 C -0.57826 0.04537 -0.56016 0.02847 -0.57175 0.03634 C -0.57487 0.03843 -0.57787 0.04097 -0.58086 0.04352 C -0.5819 0.04444 -0.58282 0.0463 -0.58386 0.04722 C -0.58516 0.04815 -0.58659 0.04838 -0.58789 0.04907 C -0.59206 0.05324 -0.59571 0.05903 -0.60013 0.06157 C -0.60118 0.06227 -0.60222 0.0625 -0.60313 0.06343 C -0.60313 0.06366 -0.61263 0.07454 -0.61537 0.07778 L -0.62136 0.08495 C -0.6224 0.08611 -0.62357 0.08704 -0.62448 0.08866 C -0.62539 0.09051 -0.62644 0.09236 -0.62748 0.09398 C -0.63256 0.10185 -0.63789 0.10903 -0.64271 0.11736 C -0.64375 0.11921 -0.6448 0.12083 -0.64571 0.12292 C -0.64753 0.12639 -0.64896 0.13032 -0.65078 0.13357 C -0.65235 0.13634 -0.6543 0.13819 -0.65586 0.14097 C -0.65703 0.14306 -0.65795 0.1456 -0.65886 0.14815 C -0.66094 0.15347 -0.66302 0.1588 -0.66498 0.16435 C -0.66732 0.17083 -0.67071 0.17662 -0.67214 0.18403 C -0.6724 0.18588 -0.67253 0.18796 -0.67305 0.18958 C -0.67891 0.20486 -0.6737 0.18565 -0.67813 0.20023 C -0.68581 0.22593 -0.68073 0.21574 -0.68724 0.22732 C -0.68802 0.23241 -0.68842 0.2375 -0.69037 0.24167 C -0.69206 0.24583 -0.6944 0.24884 -0.69636 0.25255 C -0.6974 0.2544 -0.6987 0.25579 -0.69948 0.25787 C -0.70235 0.26597 -0.70078 0.26157 -0.70456 0.2706 C -0.70625 0.28009 -0.70443 0.27222 -0.7086 0.2831 C -0.70964 0.28611 -0.71055 0.28935 -0.71159 0.29213 C -0.7125 0.29468 -0.71381 0.29676 -0.71459 0.29931 C -0.72006 0.31551 -0.71563 0.30486 -0.71967 0.32292 C -0.72019 0.32477 -0.7211 0.32639 -0.72175 0.32824 C -0.72279 0.33611 -0.72357 0.34398 -0.72474 0.35162 C -0.72526 0.35532 -0.72631 0.3588 -0.72683 0.3625 C -0.72735 0.36667 -0.72735 0.37083 -0.72787 0.375 C -0.72839 0.3794 -0.72917 0.38357 -0.72982 0.38773 C -0.73021 0.39005 -0.7306 0.39236 -0.73086 0.39491 C -0.73125 0.39792 -0.73151 0.40093 -0.7319 0.40394 C -0.73256 0.40926 -0.73321 0.41458 -0.73386 0.42014 C -0.73425 0.42732 -0.73451 0.43449 -0.7349 0.44167 C -0.73555 0.45301 -0.73594 0.45648 -0.73698 0.4669 C -0.73724 0.47593 -0.73789 0.48495 -0.73789 0.49398 C -0.73789 0.53889 -0.73711 0.58958 -0.73386 0.63449 C -0.73334 0.6419 -0.73217 0.64907 -0.73086 0.65602 C -0.73047 0.65787 -0.73034 0.65972 -0.72982 0.66157 C -0.72865 0.66644 -0.72578 0.67593 -0.72578 0.67616 C -0.72539 0.67824 -0.72539 0.68079 -0.72474 0.6831 C -0.72331 0.68819 -0.72149 0.69282 -0.71967 0.69745 C -0.71901 0.69931 -0.71836 0.70116 -0.71771 0.70301 L -0.71368 0.71366 C -0.70717 0.73102 -0.71133 0.72153 -0.70039 0.74074 C -0.69883 0.74375 -0.6974 0.74769 -0.69545 0.74977 C -0.68373 0.76227 -0.69831 0.74699 -0.68217 0.76227 C -0.6724 0.77176 -0.68217 0.76435 -0.66901 0.775 C -0.6681 0.77569 -0.66693 0.77616 -0.66602 0.77685 C -0.66355 0.77847 -0.6612 0.78032 -0.65886 0.78218 C -0.65756 0.78333 -0.65625 0.78495 -0.65482 0.78588 C -0.65052 0.78843 -0.6461 0.79097 -0.64167 0.79306 C -0.63594 0.7956 -0.62266 0.79861 -0.61732 0.80023 C -0.61224 0.80185 -0.6073 0.80417 -0.60209 0.80556 C -0.5931 0.80833 -0.58386 0.81042 -0.57474 0.81273 C -0.56446 0.81898 -0.56381 0.81968 -0.54532 0.82014 L -0.42175 0.82176 C -0.41524 0.82245 -0.40886 0.82384 -0.40248 0.82361 C -0.37904 0.82315 -0.34675 0.83032 -0.32136 0.81458 C -0.31823 0.81273 -0.31511 0.81042 -0.31224 0.80741 C -0.29519 0.78958 -0.31446 0.80116 -0.28894 0.78032 C -0.28516 0.77732 -0.28138 0.775 -0.27774 0.7713 C -0.27461 0.76829 -0.27175 0.76412 -0.26862 0.76065 L -0.26563 0.75694 C -0.25521 0.73102 -0.26537 0.75486 -0.25651 0.73727 C -0.25508 0.73426 -0.25404 0.73079 -0.25248 0.72824 C -0.24896 0.72222 -0.24519 0.7169 -0.24128 0.71204 C -0.23894 0.70903 -0.23646 0.70602 -0.23425 0.70301 C -0.23112 0.69884 -0.22774 0.69375 -0.22513 0.68843 C -0.22266 0.6838 -0.22045 0.6787 -0.21797 0.67407 C -0.21667 0.67153 -0.21524 0.66944 -0.21394 0.6669 C -0.21146 0.66227 -0.20938 0.65694 -0.2069 0.65255 C -0.2056 0.65046 -0.20404 0.64907 -0.20274 0.64699 C -0.19831 0.63958 -0.19401 0.63148 -0.18959 0.62361 C -0.18789 0.6206 -0.18607 0.61782 -0.18451 0.61458 C -0.18047 0.60625 -0.17735 0.59607 -0.1724 0.58935 C -0.17097 0.58773 -0.16953 0.58611 -0.16836 0.58403 C -0.16615 0.58009 -0.16433 0.57546 -0.16224 0.57153 C -0.15352 0.55486 -0.15391 0.55625 -0.14597 0.54444 C -0.14571 0.54144 -0.14545 0.53843 -0.14506 0.53542 C -0.14414 0.53056 -0.14128 0.51944 -0.13998 0.51551 C -0.13907 0.51296 -0.13776 0.51088 -0.13685 0.50833 C -0.13438 0.50069 -0.1323 0.49259 -0.12982 0.48495 C -0.12826 0.48009 -0.12631 0.47546 -0.12474 0.4706 C -0.12396 0.46829 -0.12357 0.46551 -0.12266 0.46343 C -0.12149 0.46019 -0.1198 0.45764 -0.11862 0.4544 C -0.11745 0.45093 -0.11667 0.44699 -0.11563 0.44352 C -0.11472 0.44051 -0.11355 0.4375 -0.11263 0.43449 C -0.11042 0.42732 -0.10899 0.41968 -0.10651 0.41296 C -0.10508 0.40926 -0.10352 0.40602 -0.10248 0.40208 C -0.10078 0.3963 -0.09987 0.39005 -0.09844 0.38403 C -0.09792 0.38218 -0.09688 0.38056 -0.09636 0.3787 C -0.09388 0.37037 -0.09076 0.3625 -0.08933 0.35347 C -0.08855 0.34931 -0.08815 0.34491 -0.08724 0.34074 C -0.08516 0.33171 -0.08203 0.32315 -0.08008 0.31389 C -0.07813 0.3037 -0.07605 0.29352 -0.07409 0.2831 C -0.07305 0.27778 -0.07201 0.27245 -0.07097 0.2669 C -0.07032 0.26343 -0.07032 0.25926 -0.06901 0.25625 L -0.06589 0.24884 C -0.05834 0.20833 -0.06901 0.26181 -0.05586 0.21111 C -0.05339 0.20185 -0.05183 0.1919 -0.04974 0.18241 C -0.0474 0.17199 -0.0461 0.16759 -0.04362 0.1588 C -0.04336 0.15532 -0.04323 0.15162 -0.04258 0.14815 C -0.04219 0.14607 -0.04128 0.14444 -0.04063 0.14259 C -0.03985 0.14028 -0.0392 0.13796 -0.03855 0.13542 C -0.03776 0.13194 -0.03737 0.12824 -0.03659 0.12454 C -0.02631 0.07755 -0.03568 0.1213 -0.02839 0.09213 C -0.028 0.09051 -0.02787 0.08866 -0.02748 0.08681 C -0.02214 0.06482 -0.02852 0.09236 -0.02344 0.07431 C -0.02292 0.07245 -0.02279 0.0706 -0.0224 0.06875 C -0.02175 0.06574 -0.02097 0.06296 -0.02032 0.05972 C -0.01993 0.05741 -0.01993 0.05486 -0.01927 0.05255 C -0.0168 0.04167 -0.01615 0.04051 -0.01328 0.03287 C -0.01068 0.01921 -0.0142 0.03588 -0.01016 0.02199 C -0.00977 0.02037 -0.00977 0.01829 -0.00925 0.01667 C -0.00795 0.01273 -0.00651 0.00926 -0.00508 0.00579 C -0.00443 0.00394 -0.00417 0.00162 -0.00313 0.00023 L 3.75E-6 -0.00324 " pathEditMode="relative" rAng="0" ptsTypes="AAAAAAAAAAAAAAAAAAAAAAAAAAAAAAAAAAAAAAAAAAAAAAAAAAAAAAAAAAAAAAAAAAAAAAAAAAAAAAAAAAAAAAAAAAAAAAAAAAAAAAAAAAAAAAAAAAAAAAAAAAAAAAAAAAAAAA">
                                      <p:cBhvr>
                                        <p:cTn id="34" dur="2000" fill="hold"/>
                                        <p:tgtEl>
                                          <p:spTgt spid="7"/>
                                        </p:tgtEl>
                                        <p:attrNameLst>
                                          <p:attrName>ppt_x</p:attrName>
                                          <p:attrName>ppt_y</p:attrName>
                                        </p:attrNameLst>
                                      </p:cBhvr>
                                      <p:rCtr x="3242" y="41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smtClean="0"/>
              <a:t>Introduction</a:t>
            </a:r>
          </a:p>
          <a:p>
            <a:pPr marL="0" indent="0">
              <a:buNone/>
            </a:pPr>
            <a:r>
              <a:rPr lang="en-IN" sz="2400" b="1" dirty="0" smtClean="0"/>
              <a:t>     </a:t>
            </a:r>
          </a:p>
          <a:p>
            <a:pPr marL="0" indent="0">
              <a:buNone/>
            </a:pPr>
            <a:r>
              <a:rPr lang="en-IN" sz="2400" b="1" dirty="0"/>
              <a:t>	</a:t>
            </a:r>
            <a:r>
              <a:rPr lang="en-IN" sz="1800" dirty="0" smtClean="0"/>
              <a:t>- </a:t>
            </a:r>
            <a:r>
              <a:rPr lang="en-US" sz="1800" dirty="0" smtClean="0"/>
              <a:t>The </a:t>
            </a:r>
            <a:r>
              <a:rPr lang="en-US" sz="1800" dirty="0"/>
              <a:t>website is used to save and share your events and schedule mails.</a:t>
            </a:r>
          </a:p>
          <a:p>
            <a:pPr marL="0" indent="0">
              <a:buNone/>
            </a:pPr>
            <a:r>
              <a:rPr lang="en-US" sz="1800" dirty="0"/>
              <a:t>	</a:t>
            </a:r>
            <a:r>
              <a:rPr lang="en-US" sz="1800" dirty="0" smtClean="0"/>
              <a:t>- User </a:t>
            </a:r>
            <a:r>
              <a:rPr lang="en-US" sz="1800" dirty="0"/>
              <a:t>will create an account through OTP and </a:t>
            </a:r>
            <a:r>
              <a:rPr lang="en-US" sz="1800" dirty="0" smtClean="0"/>
              <a:t>calendar </a:t>
            </a:r>
            <a:r>
              <a:rPr lang="en-US" sz="1800" dirty="0"/>
              <a:t>will be provided.</a:t>
            </a:r>
          </a:p>
          <a:p>
            <a:pPr marL="0" indent="0">
              <a:buNone/>
            </a:pPr>
            <a:r>
              <a:rPr lang="en-US" sz="1800" dirty="0"/>
              <a:t>	</a:t>
            </a:r>
            <a:r>
              <a:rPr lang="en-US" sz="1800" dirty="0" smtClean="0"/>
              <a:t>- User </a:t>
            </a:r>
            <a:r>
              <a:rPr lang="en-US" sz="1800" dirty="0"/>
              <a:t>can find friend and can have chat with them in </a:t>
            </a:r>
            <a:r>
              <a:rPr lang="en-US" sz="1800" dirty="0" smtClean="0"/>
              <a:t>personal </a:t>
            </a:r>
            <a:r>
              <a:rPr lang="en-US" sz="1800" dirty="0"/>
              <a:t>or in group.</a:t>
            </a:r>
          </a:p>
          <a:p>
            <a:pPr marL="0" indent="0">
              <a:buNone/>
            </a:pPr>
            <a:r>
              <a:rPr lang="en-US" sz="1800" dirty="0"/>
              <a:t>	</a:t>
            </a:r>
            <a:r>
              <a:rPr lang="en-US" sz="1800" dirty="0" smtClean="0"/>
              <a:t>- User </a:t>
            </a:r>
            <a:r>
              <a:rPr lang="en-US" sz="1800" dirty="0"/>
              <a:t>can also share </a:t>
            </a:r>
            <a:r>
              <a:rPr lang="en-US" sz="1800" dirty="0" smtClean="0"/>
              <a:t>events </a:t>
            </a:r>
            <a:r>
              <a:rPr lang="en-US" sz="1800" dirty="0"/>
              <a:t>with friends or group of friends.</a:t>
            </a:r>
            <a:r>
              <a:rPr lang="en-IN" sz="2400" b="1" dirty="0"/>
              <a:t>	</a:t>
            </a:r>
            <a:endParaRPr lang="en-IN" sz="2400" b="1" dirty="0" smtClean="0"/>
          </a:p>
          <a:p>
            <a:pPr marL="0" indent="0">
              <a:buNone/>
            </a:pPr>
            <a:endParaRPr lang="en-US" sz="2400" b="1" dirty="0"/>
          </a:p>
          <a:p>
            <a:pPr marL="0" indent="0" algn="just">
              <a:buNone/>
            </a:pPr>
            <a:r>
              <a:rPr lang="en-US" sz="2400" b="1" dirty="0"/>
              <a:t>	</a:t>
            </a:r>
            <a:r>
              <a:rPr lang="en-US" dirty="0"/>
              <a:t>Now days people are having tight/busy schedule/days. It's common to forget to save and/save some important events or occasions. Easy way is to store/save your upcoming event details and information. This site will provide service to store and also share events with friends and family and we will remember and notify you upon your event </a:t>
            </a:r>
            <a:r>
              <a:rPr lang="en-US" dirty="0" smtClean="0"/>
              <a:t>occurrence.</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3520992723"/>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250"/>
                                        <p:tgtEl>
                                          <p:spTgt spid="3">
                                            <p:txEl>
                                              <p:pRg st="3" end="3"/>
                                            </p:txEl>
                                          </p:spTgt>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50"/>
                                        <p:tgtEl>
                                          <p:spTgt spid="3">
                                            <p:txEl>
                                              <p:pRg st="5" end="5"/>
                                            </p:txEl>
                                          </p:spTgt>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Purpose &amp; Scope</a:t>
            </a:r>
          </a:p>
          <a:p>
            <a:pPr marL="0" indent="0">
              <a:buNone/>
            </a:pPr>
            <a:endParaRPr lang="en-US" sz="2000" dirty="0" smtClean="0"/>
          </a:p>
          <a:p>
            <a:pPr marL="0" indent="0">
              <a:buNone/>
            </a:pPr>
            <a:endParaRPr lang="en-IN" sz="2000" dirty="0"/>
          </a:p>
          <a:p>
            <a:pPr>
              <a:buFont typeface="Wingdings" panose="05000000000000000000" pitchFamily="2" charset="2"/>
              <a:buChar char="ü"/>
            </a:pPr>
            <a:r>
              <a:rPr lang="en-US" dirty="0" smtClean="0"/>
              <a:t>Existing </a:t>
            </a:r>
            <a:r>
              <a:rPr lang="en-US" dirty="0"/>
              <a:t>system/apps will let you save events but you cannot share it with your contacts</a:t>
            </a:r>
            <a:r>
              <a:rPr lang="en-US" dirty="0" smtClean="0"/>
              <a:t>.</a:t>
            </a:r>
          </a:p>
          <a:p>
            <a:pPr>
              <a:buFont typeface="Wingdings" panose="05000000000000000000" pitchFamily="2" charset="2"/>
              <a:buChar char="ü"/>
            </a:pPr>
            <a:endParaRPr lang="en-US" dirty="0"/>
          </a:p>
          <a:p>
            <a:pPr>
              <a:buFont typeface="Wingdings" panose="05000000000000000000" pitchFamily="2" charset="2"/>
              <a:buChar char="ü"/>
            </a:pPr>
            <a:r>
              <a:rPr lang="en-US" dirty="0" smtClean="0"/>
              <a:t>In </a:t>
            </a:r>
            <a:r>
              <a:rPr lang="en-US" dirty="0"/>
              <a:t>addition , you can also have conversation with your contacts and also can schedule mails to send them on particular time.</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1968336643"/>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42" presetClass="entr" presetSubtype="0" fill="hold" nodeType="after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250"/>
                                        <p:tgtEl>
                                          <p:spTgt spid="3">
                                            <p:txEl>
                                              <p:pRg st="3" end="3"/>
                                            </p:txEl>
                                          </p:spTgt>
                                        </p:tgtEl>
                                      </p:cBhvr>
                                    </p:animEffect>
                                    <p:anim calcmode="lin" valueType="num">
                                      <p:cBhvr>
                                        <p:cTn id="12"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250"/>
                                        <p:tgtEl>
                                          <p:spTgt spid="3">
                                            <p:txEl>
                                              <p:pRg st="5" end="5"/>
                                            </p:txEl>
                                          </p:spTgt>
                                        </p:tgtEl>
                                      </p:cBhvr>
                                    </p:animEffect>
                                    <p:anim calcmode="lin" valueType="num">
                                      <p:cBhvr>
                                        <p:cTn id="18" dur="2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Hardware &amp; Software Requirement</a:t>
            </a:r>
          </a:p>
          <a:p>
            <a:pPr marL="0" indent="0">
              <a:buNone/>
            </a:pPr>
            <a:endParaRPr lang="en-IN" sz="2000" dirty="0"/>
          </a:p>
          <a:p>
            <a:pPr marL="0" indent="0">
              <a:buNone/>
            </a:pPr>
            <a:r>
              <a:rPr lang="en-US" sz="1800" dirty="0" smtClean="0"/>
              <a:t>	Developer side :</a:t>
            </a:r>
            <a:endParaRPr lang="en-US" sz="1800" dirty="0"/>
          </a:p>
        </p:txBody>
      </p:sp>
      <p:graphicFrame>
        <p:nvGraphicFramePr>
          <p:cNvPr id="5" name="Table 5">
            <a:extLst>
              <a:ext uri="{FF2B5EF4-FFF2-40B4-BE49-F238E27FC236}">
                <a16:creationId xmlns="" xmlns:a16="http://schemas.microsoft.com/office/drawing/2014/main" id="{A4F1EF6D-6752-437A-922B-03079DBFC9CB}"/>
              </a:ext>
            </a:extLst>
          </p:cNvPr>
          <p:cNvGraphicFramePr>
            <a:graphicFrameLocks noGrp="1"/>
          </p:cNvGraphicFramePr>
          <p:nvPr>
            <p:extLst>
              <p:ext uri="{D42A27DB-BD31-4B8C-83A1-F6EECF244321}">
                <p14:modId xmlns:p14="http://schemas.microsoft.com/office/powerpoint/2010/main" val="794228325"/>
              </p:ext>
            </p:extLst>
          </p:nvPr>
        </p:nvGraphicFramePr>
        <p:xfrm>
          <a:off x="1595753" y="2375496"/>
          <a:ext cx="8128000" cy="3708400"/>
        </p:xfrm>
        <a:graphic>
          <a:graphicData uri="http://schemas.openxmlformats.org/drawingml/2006/table">
            <a:tbl>
              <a:tblPr firstRow="1" bandRow="1">
                <a:tableStyleId>{5A111915-BE36-4E01-A7E5-04B1672EAD32}</a:tableStyleId>
              </a:tblPr>
              <a:tblGrid>
                <a:gridCol w="4064000">
                  <a:extLst>
                    <a:ext uri="{9D8B030D-6E8A-4147-A177-3AD203B41FA5}">
                      <a16:colId xmlns="" xmlns:a16="http://schemas.microsoft.com/office/drawing/2014/main" val="1037646605"/>
                    </a:ext>
                  </a:extLst>
                </a:gridCol>
                <a:gridCol w="4064000">
                  <a:extLst>
                    <a:ext uri="{9D8B030D-6E8A-4147-A177-3AD203B41FA5}">
                      <a16:colId xmlns="" xmlns:a16="http://schemas.microsoft.com/office/drawing/2014/main" val="1605354097"/>
                    </a:ext>
                  </a:extLst>
                </a:gridCol>
              </a:tblGrid>
              <a:tr h="370840">
                <a:tc>
                  <a:txBody>
                    <a:bodyPr/>
                    <a:lstStyle/>
                    <a:p>
                      <a:pPr algn="ctr"/>
                      <a:r>
                        <a:rPr lang="en-IN" dirty="0" smtClean="0"/>
                        <a:t>Component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t>Description</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600475444"/>
                  </a:ext>
                </a:extLst>
              </a:tr>
              <a:tr h="370840">
                <a:tc>
                  <a:txBody>
                    <a:bodyPr/>
                    <a:lstStyle/>
                    <a:p>
                      <a:pPr algn="ctr"/>
                      <a:r>
                        <a:rPr lang="en-IN" dirty="0"/>
                        <a:t>Processor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kern="1200" dirty="0" smtClean="0">
                          <a:solidFill>
                            <a:schemeClr val="tx1"/>
                          </a:solidFill>
                          <a:effectLst/>
                          <a:latin typeface="+mn-lt"/>
                          <a:ea typeface="+mn-ea"/>
                          <a:cs typeface="+mn-cs"/>
                        </a:rPr>
                        <a:t>64 bit Intel Celeron, 1.10GHz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514941591"/>
                  </a:ext>
                </a:extLst>
              </a:tr>
              <a:tr h="370840">
                <a:tc>
                  <a:txBody>
                    <a:bodyPr/>
                    <a:lstStyle/>
                    <a:p>
                      <a:pPr algn="ctr"/>
                      <a:r>
                        <a:rPr lang="en-IN" dirty="0"/>
                        <a:t>Ram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t>4</a:t>
                      </a:r>
                      <a:r>
                        <a:rPr lang="en-IN" dirty="0" smtClean="0"/>
                        <a:t> </a:t>
                      </a:r>
                      <a:r>
                        <a:rPr lang="en-IN" dirty="0"/>
                        <a:t>GB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585648722"/>
                  </a:ext>
                </a:extLst>
              </a:tr>
              <a:tr h="370840">
                <a:tc>
                  <a:txBody>
                    <a:bodyPr/>
                    <a:lstStyle/>
                    <a:p>
                      <a:pPr algn="ctr"/>
                      <a:r>
                        <a:rPr lang="en-IN" dirty="0"/>
                        <a:t>Hard Disk</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t>1 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578793493"/>
                  </a:ext>
                </a:extLst>
              </a:tr>
              <a:tr h="370840">
                <a:tc>
                  <a:txBody>
                    <a:bodyPr/>
                    <a:lstStyle/>
                    <a:p>
                      <a:pPr algn="ctr"/>
                      <a:r>
                        <a:rPr lang="en-IN" dirty="0"/>
                        <a:t>Operating System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t>Windows 10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2114399204"/>
                  </a:ext>
                </a:extLst>
              </a:tr>
              <a:tr h="370840">
                <a:tc>
                  <a:txBody>
                    <a:bodyPr/>
                    <a:lstStyle/>
                    <a:p>
                      <a:pPr algn="ctr"/>
                      <a:r>
                        <a:rPr lang="en-IN" dirty="0"/>
                        <a:t>Server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err="1" smtClean="0"/>
                        <a:t>Xampp</a:t>
                      </a:r>
                      <a:r>
                        <a:rPr lang="en-IN" dirty="0" smtClean="0"/>
                        <a:t> Server(3.2.2)</a:t>
                      </a:r>
                      <a:endParaRPr 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3313172693"/>
                  </a:ext>
                </a:extLst>
              </a:tr>
              <a:tr h="370840">
                <a:tc>
                  <a:txBody>
                    <a:bodyPr/>
                    <a:lstStyle/>
                    <a:p>
                      <a:pPr algn="ctr"/>
                      <a:r>
                        <a:rPr lang="en-US" dirty="0" smtClean="0"/>
                        <a:t>Front-end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kern="1200" dirty="0" smtClean="0">
                          <a:solidFill>
                            <a:schemeClr val="tx1"/>
                          </a:solidFill>
                          <a:effectLst/>
                          <a:latin typeface="+mn-lt"/>
                          <a:ea typeface="+mn-ea"/>
                          <a:cs typeface="+mn-cs"/>
                        </a:rPr>
                        <a:t>PHP, HTML, CSS, </a:t>
                      </a:r>
                      <a:r>
                        <a:rPr lang="en-US" sz="1800" kern="1200" dirty="0" err="1" smtClean="0">
                          <a:solidFill>
                            <a:schemeClr val="tx1"/>
                          </a:solidFill>
                          <a:effectLst/>
                          <a:latin typeface="+mn-lt"/>
                          <a:ea typeface="+mn-ea"/>
                          <a:cs typeface="+mn-cs"/>
                        </a:rPr>
                        <a:t>Javascript</a:t>
                      </a:r>
                      <a:r>
                        <a:rPr lang="en-US" sz="1800" kern="1200" dirty="0" smtClean="0">
                          <a:solidFill>
                            <a:schemeClr val="tx1"/>
                          </a:solidFill>
                          <a:effectLst/>
                          <a:latin typeface="+mn-lt"/>
                          <a:ea typeface="+mn-ea"/>
                          <a:cs typeface="+mn-cs"/>
                        </a:rPr>
                        <a:t>, </a:t>
                      </a:r>
                      <a:r>
                        <a:rPr lang="en-US" sz="1800" kern="1200" dirty="0" err="1" smtClean="0">
                          <a:solidFill>
                            <a:schemeClr val="tx1"/>
                          </a:solidFill>
                          <a:effectLst/>
                          <a:latin typeface="+mn-lt"/>
                          <a:ea typeface="+mn-ea"/>
                          <a:cs typeface="+mn-cs"/>
                        </a:rPr>
                        <a:t>Jquery</a:t>
                      </a:r>
                      <a:endParaRPr 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dirty="0" smtClean="0"/>
                        <a:t>Back-end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kern="1200" dirty="0" smtClean="0">
                          <a:solidFill>
                            <a:schemeClr val="tx1"/>
                          </a:solidFill>
                          <a:effectLst/>
                          <a:latin typeface="+mn-lt"/>
                          <a:ea typeface="+mn-ea"/>
                          <a:cs typeface="+mn-cs"/>
                        </a:rPr>
                        <a:t>MySQL</a:t>
                      </a:r>
                      <a:endParaRPr 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dirty="0" smtClean="0"/>
                        <a:t>Editor </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Brackets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dirty="0" smtClean="0"/>
                        <a:t>Browser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Google Chrome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3255502343"/>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42"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anim calcmode="lin" valueType="num">
                                      <p:cBhvr>
                                        <p:cTn id="12"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50"/>
                                        <p:tgtEl>
                                          <p:spTgt spid="5"/>
                                        </p:tgtEl>
                                      </p:cBhvr>
                                    </p:animEffect>
                                    <p:anim calcmode="lin" valueType="num">
                                      <p:cBhvr>
                                        <p:cTn id="18" dur="250" fill="hold"/>
                                        <p:tgtEl>
                                          <p:spTgt spid="5"/>
                                        </p:tgtEl>
                                        <p:attrNameLst>
                                          <p:attrName>ppt_x</p:attrName>
                                        </p:attrNameLst>
                                      </p:cBhvr>
                                      <p:tavLst>
                                        <p:tav tm="0">
                                          <p:val>
                                            <p:strVal val="#ppt_x"/>
                                          </p:val>
                                        </p:tav>
                                        <p:tav tm="100000">
                                          <p:val>
                                            <p:strVal val="#ppt_x"/>
                                          </p:val>
                                        </p:tav>
                                      </p:tavLst>
                                    </p:anim>
                                    <p:anim calcmode="lin" valueType="num">
                                      <p:cBhvr>
                                        <p:cTn id="1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Features &amp; Facilities</a:t>
            </a:r>
          </a:p>
          <a:p>
            <a:pPr marL="0" indent="0">
              <a:buNone/>
            </a:pPr>
            <a:r>
              <a:rPr lang="en-US" b="1" dirty="0"/>
              <a:t>	</a:t>
            </a:r>
            <a:r>
              <a:rPr lang="en-US" sz="1800" b="1" dirty="0" smtClean="0"/>
              <a:t>User :</a:t>
            </a:r>
          </a:p>
          <a:p>
            <a:pPr marL="0" indent="0">
              <a:buNone/>
            </a:pPr>
            <a:r>
              <a:rPr lang="en-US" sz="1400" dirty="0" smtClean="0"/>
              <a:t>	</a:t>
            </a:r>
            <a:r>
              <a:rPr lang="en-US" sz="1400" dirty="0"/>
              <a:t>	Store Events</a:t>
            </a:r>
            <a:endParaRPr lang="en-IN" sz="1400" dirty="0"/>
          </a:p>
          <a:p>
            <a:pPr marL="0" indent="0">
              <a:buNone/>
            </a:pPr>
            <a:r>
              <a:rPr lang="en-US" sz="1400" dirty="0"/>
              <a:t>				User can store events with details.</a:t>
            </a:r>
            <a:endParaRPr lang="en-IN" sz="1400" dirty="0"/>
          </a:p>
          <a:p>
            <a:pPr marL="0" indent="0">
              <a:buNone/>
            </a:pPr>
            <a:r>
              <a:rPr lang="en-US" sz="1800" dirty="0"/>
              <a:t>		</a:t>
            </a:r>
            <a:r>
              <a:rPr lang="en-US" sz="1400" dirty="0"/>
              <a:t>Friends</a:t>
            </a:r>
            <a:endParaRPr lang="en-IN" sz="1400" dirty="0"/>
          </a:p>
          <a:p>
            <a:pPr marL="0" indent="0">
              <a:buNone/>
            </a:pPr>
            <a:r>
              <a:rPr lang="en-IN" sz="2400" dirty="0"/>
              <a:t>  		           </a:t>
            </a:r>
            <a:r>
              <a:rPr lang="en-US" sz="1400" dirty="0"/>
              <a:t>User can find their friends registered on site</a:t>
            </a:r>
            <a:r>
              <a:rPr lang="en-US" sz="1400" dirty="0" smtClean="0"/>
              <a:t>.</a:t>
            </a:r>
          </a:p>
          <a:p>
            <a:pPr marL="0" indent="0">
              <a:buNone/>
            </a:pPr>
            <a:r>
              <a:rPr lang="en-US" sz="1400" dirty="0" smtClean="0"/>
              <a:t>		Chatting</a:t>
            </a:r>
            <a:endParaRPr lang="en-IN" sz="1400" dirty="0"/>
          </a:p>
          <a:p>
            <a:pPr marL="0" indent="0">
              <a:buNone/>
            </a:pPr>
            <a:r>
              <a:rPr lang="en-US" sz="1400" dirty="0"/>
              <a:t>				</a:t>
            </a:r>
            <a:r>
              <a:rPr lang="en-US" sz="1400" dirty="0" smtClean="0"/>
              <a:t>User </a:t>
            </a:r>
            <a:r>
              <a:rPr lang="en-US" sz="1400" dirty="0"/>
              <a:t>can chat with friends.</a:t>
            </a:r>
            <a:endParaRPr lang="en-IN" sz="1400" dirty="0"/>
          </a:p>
          <a:p>
            <a:pPr marL="0" indent="0">
              <a:buNone/>
            </a:pPr>
            <a:r>
              <a:rPr lang="en-US" sz="1800" dirty="0" smtClean="0"/>
              <a:t>		</a:t>
            </a:r>
            <a:r>
              <a:rPr lang="en-US" sz="1400" dirty="0" smtClean="0"/>
              <a:t>Groups</a:t>
            </a:r>
            <a:endParaRPr lang="en-IN" sz="1400" dirty="0" smtClean="0"/>
          </a:p>
          <a:p>
            <a:pPr marL="0" indent="0">
              <a:buNone/>
            </a:pPr>
            <a:r>
              <a:rPr lang="en-IN" sz="2400" dirty="0" smtClean="0"/>
              <a:t>  		           </a:t>
            </a:r>
            <a:r>
              <a:rPr lang="en-US" sz="1400" dirty="0" smtClean="0"/>
              <a:t>User can create groups and add members and add group events and chat in group.</a:t>
            </a:r>
          </a:p>
          <a:p>
            <a:pPr marL="0" indent="0">
              <a:buNone/>
            </a:pPr>
            <a:r>
              <a:rPr lang="en-US" sz="1400" dirty="0"/>
              <a:t>	</a:t>
            </a:r>
            <a:r>
              <a:rPr lang="en-US" sz="1800" dirty="0"/>
              <a:t>	</a:t>
            </a:r>
            <a:r>
              <a:rPr lang="en-US" sz="1400" dirty="0" smtClean="0"/>
              <a:t>Mails</a:t>
            </a:r>
            <a:endParaRPr lang="en-IN" sz="1400" dirty="0"/>
          </a:p>
          <a:p>
            <a:pPr marL="0" indent="0">
              <a:buNone/>
            </a:pPr>
            <a:r>
              <a:rPr lang="en-IN" sz="2400" dirty="0" smtClean="0"/>
              <a:t>  </a:t>
            </a:r>
            <a:r>
              <a:rPr lang="en-IN" sz="2400" dirty="0"/>
              <a:t>		           </a:t>
            </a:r>
            <a:r>
              <a:rPr lang="en-US" sz="1400" dirty="0" smtClean="0"/>
              <a:t>User </a:t>
            </a:r>
            <a:r>
              <a:rPr lang="en-US" sz="1400" dirty="0"/>
              <a:t>can schedule mails.</a:t>
            </a:r>
            <a:endParaRPr lang="en-IN" sz="1400" dirty="0"/>
          </a:p>
          <a:p>
            <a:pPr marL="0" indent="0">
              <a:buNone/>
            </a:pPr>
            <a:endParaRPr lang="en-US" sz="1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2091205506"/>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5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50"/>
                                        <p:tgtEl>
                                          <p:spTgt spid="3">
                                            <p:txEl>
                                              <p:pRg st="3" end="3"/>
                                            </p:txEl>
                                          </p:spTgt>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50"/>
                                        <p:tgtEl>
                                          <p:spTgt spid="3">
                                            <p:txEl>
                                              <p:pRg st="4" end="4"/>
                                            </p:txEl>
                                          </p:spTgt>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50"/>
                                        <p:tgtEl>
                                          <p:spTgt spid="3">
                                            <p:txEl>
                                              <p:pRg st="5" end="5"/>
                                            </p:txEl>
                                          </p:spTgt>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50"/>
                                        <p:tgtEl>
                                          <p:spTgt spid="3">
                                            <p:txEl>
                                              <p:pRg st="6" end="6"/>
                                            </p:txEl>
                                          </p:spTgt>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250"/>
                                        <p:tgtEl>
                                          <p:spTgt spid="3">
                                            <p:txEl>
                                              <p:pRg st="7" end="7"/>
                                            </p:txEl>
                                          </p:spTgt>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250"/>
                                        <p:tgtEl>
                                          <p:spTgt spid="3">
                                            <p:txEl>
                                              <p:pRg st="8" end="8"/>
                                            </p:txEl>
                                          </p:spTgt>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250"/>
                                        <p:tgtEl>
                                          <p:spTgt spid="3">
                                            <p:txEl>
                                              <p:pRg st="9" end="9"/>
                                            </p:txEl>
                                          </p:spTgt>
                                        </p:tgtEl>
                                      </p:cBhvr>
                                    </p:animEffect>
                                  </p:childTnLst>
                                </p:cTn>
                              </p:par>
                            </p:childTnLst>
                          </p:cTn>
                        </p:par>
                        <p:par>
                          <p:cTn id="44" fill="hold">
                            <p:stCondLst>
                              <p:cond delay="3000"/>
                            </p:stCondLst>
                            <p:childTnLst>
                              <p:par>
                                <p:cTn id="45" presetID="10" presetClass="entr" presetSubtype="0" fill="hold" nodeType="after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250"/>
                                        <p:tgtEl>
                                          <p:spTgt spid="3">
                                            <p:txEl>
                                              <p:pRg st="10" end="10"/>
                                            </p:txEl>
                                          </p:spTgt>
                                        </p:tgtEl>
                                      </p:cBhvr>
                                    </p:animEffect>
                                  </p:childTnLst>
                                </p:cTn>
                              </p:par>
                            </p:childTnLst>
                          </p:cTn>
                        </p:par>
                        <p:par>
                          <p:cTn id="48" fill="hold">
                            <p:stCondLst>
                              <p:cond delay="3250"/>
                            </p:stCondLst>
                            <p:childTnLst>
                              <p:par>
                                <p:cTn id="49" presetID="10" presetClass="entr" presetSubtype="0" fill="hold" nodeType="after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animEffect transition="in" filter="fade">
                                      <p:cBhvr>
                                        <p:cTn id="51" dur="25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Features &amp; </a:t>
            </a:r>
            <a:r>
              <a:rPr lang="en-IN" sz="2400" b="1" dirty="0" smtClean="0"/>
              <a:t>Facilities</a:t>
            </a:r>
          </a:p>
          <a:p>
            <a:pPr marL="0" indent="0">
              <a:buNone/>
            </a:pPr>
            <a:endParaRPr lang="en-US" sz="1800" b="1" dirty="0" smtClean="0"/>
          </a:p>
          <a:p>
            <a:pPr marL="0" indent="0">
              <a:buNone/>
            </a:pPr>
            <a:r>
              <a:rPr lang="en-US" sz="1800" b="1" dirty="0" smtClean="0"/>
              <a:t>	Admin </a:t>
            </a:r>
            <a:r>
              <a:rPr lang="en-US" sz="1800" b="1" dirty="0"/>
              <a:t>:</a:t>
            </a:r>
            <a:endParaRPr lang="en-US" sz="3200" b="1" dirty="0"/>
          </a:p>
          <a:p>
            <a:pPr marL="0" indent="0">
              <a:buNone/>
            </a:pPr>
            <a:r>
              <a:rPr lang="en-US" sz="2400" dirty="0"/>
              <a:t>		</a:t>
            </a:r>
            <a:r>
              <a:rPr lang="en-US" sz="2400" dirty="0" smtClean="0"/>
              <a:t>	</a:t>
            </a:r>
            <a:r>
              <a:rPr lang="en-US" sz="1600" dirty="0" smtClean="0"/>
              <a:t>Admin </a:t>
            </a:r>
            <a:r>
              <a:rPr lang="en-US" sz="1600" dirty="0"/>
              <a:t>can do all things that user can do on site. Additionally admin can check status </a:t>
            </a:r>
            <a:r>
              <a:rPr lang="en-US" sz="1600" dirty="0" smtClean="0"/>
              <a:t>			of mail </a:t>
            </a:r>
            <a:r>
              <a:rPr lang="en-US" sz="1600" dirty="0"/>
              <a:t>sending script and handle that.</a:t>
            </a:r>
            <a:endParaRPr lang="en-IN" sz="1600" dirty="0"/>
          </a:p>
          <a:p>
            <a:pPr marL="0" indent="0">
              <a:buNone/>
            </a:pPr>
            <a:endParaRPr lang="en-IN" sz="2400" b="1" dirty="0"/>
          </a:p>
          <a:p>
            <a:pPr marL="0" indent="0">
              <a:buNone/>
            </a:pPr>
            <a:r>
              <a:rPr lang="en-US" sz="1400" dirty="0"/>
              <a:t>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573891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anim calcmode="lin" valueType="num">
                                      <p:cBhvr>
                                        <p:cTn id="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anim calcmode="lin" valueType="num">
                                      <p:cBhvr>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4"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Data Flow </a:t>
            </a:r>
            <a:r>
              <a:rPr lang="en-IN" sz="2400" b="1" dirty="0" smtClean="0"/>
              <a:t>diagram</a:t>
            </a:r>
          </a:p>
          <a:p>
            <a:pPr marL="0" indent="0">
              <a:buNone/>
            </a:pPr>
            <a:endParaRPr lang="en-IN" sz="2400" b="1" dirty="0"/>
          </a:p>
          <a:p>
            <a:pPr marL="0" indent="0">
              <a:buNone/>
            </a:pPr>
            <a:r>
              <a:rPr lang="en-IN" sz="2000" dirty="0"/>
              <a:t>		</a:t>
            </a:r>
            <a:r>
              <a:rPr lang="en-US" sz="2000" dirty="0"/>
              <a:t>Data flow diagram (DFD) is one of the most commonly used </a:t>
            </a:r>
          </a:p>
          <a:p>
            <a:pPr marL="0" indent="0">
              <a:buNone/>
            </a:pPr>
            <a:r>
              <a:rPr lang="en-US" sz="2000" dirty="0"/>
              <a:t>		graphical tools for representing the high level functionality of a </a:t>
            </a:r>
          </a:p>
          <a:p>
            <a:pPr marL="0" indent="0">
              <a:buNone/>
            </a:pPr>
            <a:r>
              <a:rPr lang="en-US" sz="2000" dirty="0"/>
              <a:t>		system. The process shape, which is the most important </a:t>
            </a:r>
            <a:r>
              <a:rPr lang="en-US" sz="2000" dirty="0" smtClean="0"/>
              <a:t>components. </a:t>
            </a:r>
          </a:p>
          <a:p>
            <a:pPr marL="0" indent="0">
              <a:buNone/>
            </a:pPr>
            <a:endParaRPr lang="en-US" dirty="0"/>
          </a:p>
          <a:p>
            <a:pPr marL="0" indent="0">
              <a:buNone/>
            </a:pPr>
            <a:r>
              <a:rPr lang="en-US" dirty="0" smtClean="0"/>
              <a:t>		I</a:t>
            </a:r>
            <a:r>
              <a:rPr lang="en-US" sz="2000" dirty="0" smtClean="0"/>
              <a:t>n </a:t>
            </a:r>
            <a:r>
              <a:rPr lang="en-US" sz="2000" dirty="0"/>
              <a:t>a DFD, represents the part of the system that transform certain </a:t>
            </a:r>
          </a:p>
          <a:p>
            <a:pPr marL="0" indent="0">
              <a:buNone/>
            </a:pPr>
            <a:r>
              <a:rPr lang="en-US" sz="2000" dirty="0"/>
              <a:t>		(data) input into outcome</a:t>
            </a:r>
            <a:endParaRPr lang="en-IN" sz="2000" dirty="0"/>
          </a:p>
          <a:p>
            <a:pPr marL="0" indent="0">
              <a:buNone/>
            </a:pPr>
            <a:r>
              <a:rPr lang="en-IN" sz="2400" b="1" dirty="0"/>
              <a:t>	</a:t>
            </a:r>
            <a:r>
              <a:rPr lang="en-US" sz="1400" dirty="0"/>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2032469623"/>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42"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anim calcmode="lin" valueType="num">
                                      <p:cBhvr>
                                        <p:cTn id="12"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50"/>
                                        <p:tgtEl>
                                          <p:spTgt spid="3">
                                            <p:txEl>
                                              <p:pRg st="3" end="3"/>
                                            </p:txEl>
                                          </p:spTgt>
                                        </p:tgtEl>
                                      </p:cBhvr>
                                    </p:animEffect>
                                    <p:anim calcmode="lin" valueType="num">
                                      <p:cBhvr>
                                        <p:cTn id="18"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250"/>
                            </p:stCondLst>
                            <p:childTnLst>
                              <p:par>
                                <p:cTn id="21" presetID="42"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50"/>
                                        <p:tgtEl>
                                          <p:spTgt spid="3">
                                            <p:txEl>
                                              <p:pRg st="4" end="4"/>
                                            </p:txEl>
                                          </p:spTgt>
                                        </p:tgtEl>
                                      </p:cBhvr>
                                    </p:animEffect>
                                    <p:anim calcmode="lin" valueType="num">
                                      <p:cBhvr>
                                        <p:cTn id="24" dur="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5" dur="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nodeType="after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anim calcmode="lin" valueType="num">
                                      <p:cBhvr>
                                        <p:cTn id="30" dur="25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1" dur="25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32" fill="hold">
                            <p:stCondLst>
                              <p:cond delay="1750"/>
                            </p:stCondLst>
                            <p:childTnLst>
                              <p:par>
                                <p:cTn id="33" presetID="42" presetClass="entr" presetSubtype="0" fill="hold"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250"/>
                                        <p:tgtEl>
                                          <p:spTgt spid="3">
                                            <p:txEl>
                                              <p:pRg st="7" end="7"/>
                                            </p:txEl>
                                          </p:spTgt>
                                        </p:tgtEl>
                                      </p:cBhvr>
                                    </p:animEffect>
                                    <p:anim calcmode="lin" valueType="num">
                                      <p:cBhvr>
                                        <p:cTn id="36" dur="25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7" dur="25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4CFC73-B324-4482-827D-C1CD12CC75E8}"/>
              </a:ext>
            </a:extLst>
          </p:cNvPr>
          <p:cNvSpPr>
            <a:spLocks noGrp="1"/>
          </p:cNvSpPr>
          <p:nvPr>
            <p:ph type="title"/>
          </p:nvPr>
        </p:nvSpPr>
        <p:spPr/>
        <p:txBody>
          <a:bodyPr/>
          <a:lstStyle/>
          <a:p>
            <a:r>
              <a:rPr lang="en-IN" dirty="0"/>
              <a:t>  </a:t>
            </a:r>
            <a:endParaRPr lang="en-US" dirty="0"/>
          </a:p>
        </p:txBody>
      </p:sp>
      <p:sp>
        <p:nvSpPr>
          <p:cNvPr id="3" name="Content Placeholder 2">
            <a:extLst>
              <a:ext uri="{FF2B5EF4-FFF2-40B4-BE49-F238E27FC236}">
                <a16:creationId xmlns="" xmlns:a16="http://schemas.microsoft.com/office/drawing/2014/main" id="{9477A90D-AF7E-4B1C-BD1B-8A523FAE43D0}"/>
              </a:ext>
            </a:extLst>
          </p:cNvPr>
          <p:cNvSpPr>
            <a:spLocks noGrp="1"/>
          </p:cNvSpPr>
          <p:nvPr>
            <p:ph idx="1"/>
          </p:nvPr>
        </p:nvSpPr>
        <p:spPr>
          <a:xfrm>
            <a:off x="1066800" y="974966"/>
            <a:ext cx="10058400" cy="5240440"/>
          </a:xfrm>
        </p:spPr>
        <p:txBody>
          <a:bodyPr>
            <a:normAutofit/>
          </a:bodyPr>
          <a:lstStyle/>
          <a:p>
            <a:pPr marL="0" indent="0">
              <a:buNone/>
            </a:pPr>
            <a:r>
              <a:rPr lang="en-IN" sz="2400" b="1" dirty="0"/>
              <a:t>Data Flow diagram</a:t>
            </a:r>
          </a:p>
          <a:p>
            <a:pPr marL="0" indent="0">
              <a:buNone/>
            </a:pPr>
            <a:r>
              <a:rPr lang="en-IN" sz="2000" dirty="0"/>
              <a:t>	There are different type of </a:t>
            </a:r>
            <a:r>
              <a:rPr lang="en-IN" sz="2000" dirty="0" smtClean="0"/>
              <a:t>notations </a:t>
            </a:r>
            <a:r>
              <a:rPr lang="en-IN" sz="2000" dirty="0"/>
              <a:t>are use for </a:t>
            </a:r>
            <a:r>
              <a:rPr lang="en-IN" sz="2000" dirty="0" smtClean="0"/>
              <a:t>diagram.</a:t>
            </a:r>
            <a:endParaRPr lang="en-IN" sz="2000" dirty="0"/>
          </a:p>
          <a:p>
            <a:pPr marL="0" indent="0">
              <a:buNone/>
            </a:pPr>
            <a:r>
              <a:rPr lang="en-IN" sz="2000" dirty="0"/>
              <a:t>	</a:t>
            </a:r>
          </a:p>
          <a:p>
            <a:pPr marL="0" indent="0">
              <a:buNone/>
            </a:pPr>
            <a:r>
              <a:rPr lang="en-IN" sz="2000" dirty="0"/>
              <a:t>		</a:t>
            </a:r>
            <a:r>
              <a:rPr lang="en-IN" sz="2400" b="1" dirty="0"/>
              <a:t>	</a:t>
            </a:r>
            <a:r>
              <a:rPr lang="en-US" sz="1400" dirty="0"/>
              <a:t>			</a:t>
            </a:r>
          </a:p>
        </p:txBody>
      </p:sp>
      <p:graphicFrame>
        <p:nvGraphicFramePr>
          <p:cNvPr id="4" name="Table 3"/>
          <p:cNvGraphicFramePr>
            <a:graphicFrameLocks noGrp="1"/>
          </p:cNvGraphicFramePr>
          <p:nvPr>
            <p:extLst>
              <p:ext uri="{D42A27DB-BD31-4B8C-83A1-F6EECF244321}">
                <p14:modId xmlns:p14="http://schemas.microsoft.com/office/powerpoint/2010/main" val="1002318331"/>
              </p:ext>
            </p:extLst>
          </p:nvPr>
        </p:nvGraphicFramePr>
        <p:xfrm>
          <a:off x="3286091" y="2052638"/>
          <a:ext cx="4581594" cy="4195763"/>
        </p:xfrm>
        <a:graphic>
          <a:graphicData uri="http://schemas.openxmlformats.org/drawingml/2006/table">
            <a:tbl>
              <a:tblPr firstRow="1" firstCol="1" bandRow="1">
                <a:tableStyleId>{5C22544A-7EE6-4342-B048-85BDC9FD1C3A}</a:tableStyleId>
              </a:tblPr>
              <a:tblGrid>
                <a:gridCol w="2290797"/>
                <a:gridCol w="2290797"/>
              </a:tblGrid>
              <a:tr h="272743">
                <a:tc>
                  <a:txBody>
                    <a:bodyPr/>
                    <a:lstStyle/>
                    <a:p>
                      <a:pPr marR="716280" algn="ctr">
                        <a:lnSpc>
                          <a:spcPct val="97000"/>
                        </a:lnSpc>
                        <a:spcAft>
                          <a:spcPts val="0"/>
                        </a:spcAft>
                      </a:pPr>
                      <a:r>
                        <a:rPr lang="en-US" sz="1300" dirty="0" smtClean="0">
                          <a:effectLst/>
                        </a:rPr>
                        <a:t>             Symbol</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c>
                  <a:txBody>
                    <a:bodyPr/>
                    <a:lstStyle/>
                    <a:p>
                      <a:pPr marR="716280" algn="ctr">
                        <a:lnSpc>
                          <a:spcPct val="97000"/>
                        </a:lnSpc>
                        <a:spcAft>
                          <a:spcPts val="0"/>
                        </a:spcAft>
                      </a:pPr>
                      <a:r>
                        <a:rPr lang="en-US" sz="1300" dirty="0" smtClean="0">
                          <a:effectLst/>
                        </a:rPr>
                        <a:t>              Name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r>
              <a:tr h="951878">
                <a:tc>
                  <a:txBody>
                    <a:bodyPr/>
                    <a:lstStyle/>
                    <a:p>
                      <a:pPr marR="716280" algn="ctr">
                        <a:lnSpc>
                          <a:spcPct val="97000"/>
                        </a:lnSpc>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5313" marR="65313" marT="0" marB="0"/>
                </a:tc>
                <a:tc>
                  <a:txBody>
                    <a:bodyPr/>
                    <a:lstStyle/>
                    <a:p>
                      <a:pPr marR="716280">
                        <a:lnSpc>
                          <a:spcPct val="97000"/>
                        </a:lnSpc>
                        <a:spcAft>
                          <a:spcPts val="0"/>
                        </a:spcAft>
                      </a:pPr>
                      <a:r>
                        <a:rPr lang="en-US" sz="1300">
                          <a:effectLst/>
                        </a:rPr>
                        <a:t>External Entity</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r>
              <a:tr h="1010539">
                <a:tc>
                  <a:txBody>
                    <a:bodyPr/>
                    <a:lstStyle/>
                    <a:p>
                      <a:pPr marR="716280">
                        <a:lnSpc>
                          <a:spcPct val="97000"/>
                        </a:lnSpc>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5313" marR="65313" marT="0" marB="0"/>
                </a:tc>
                <a:tc>
                  <a:txBody>
                    <a:bodyPr/>
                    <a:lstStyle/>
                    <a:p>
                      <a:pPr marR="716280">
                        <a:lnSpc>
                          <a:spcPct val="97000"/>
                        </a:lnSpc>
                        <a:spcAft>
                          <a:spcPts val="0"/>
                        </a:spcAft>
                      </a:pPr>
                      <a:r>
                        <a:rPr lang="en-US" sz="1300">
                          <a:effectLst/>
                        </a:rPr>
                        <a:t>Process</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r>
              <a:tr h="937364">
                <a:tc>
                  <a:txBody>
                    <a:bodyPr/>
                    <a:lstStyle/>
                    <a:p>
                      <a:pPr marR="716280" algn="ctr">
                        <a:lnSpc>
                          <a:spcPct val="97000"/>
                        </a:lnSpc>
                        <a:spcAft>
                          <a:spcPts val="0"/>
                        </a:spcAft>
                      </a:pPr>
                      <a:r>
                        <a:rPr lang="en-US" sz="1100">
                          <a:effectLst/>
                        </a:rPr>
                        <a:t> </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tc>
                <a:tc>
                  <a:txBody>
                    <a:bodyPr/>
                    <a:lstStyle/>
                    <a:p>
                      <a:pPr marR="716280">
                        <a:lnSpc>
                          <a:spcPct val="97000"/>
                        </a:lnSpc>
                        <a:spcAft>
                          <a:spcPts val="0"/>
                        </a:spcAft>
                      </a:pPr>
                      <a:r>
                        <a:rPr lang="en-US" sz="1300">
                          <a:effectLst/>
                        </a:rPr>
                        <a:t>Data Flow</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r>
              <a:tr h="1023239">
                <a:tc>
                  <a:txBody>
                    <a:bodyPr/>
                    <a:lstStyle/>
                    <a:p>
                      <a:pPr marR="716280" algn="ctr">
                        <a:lnSpc>
                          <a:spcPct val="97000"/>
                        </a:lnSpc>
                        <a:spcAft>
                          <a:spcPts val="0"/>
                        </a:spcAft>
                      </a:pPr>
                      <a:r>
                        <a:rPr lang="en-US" sz="1100" dirty="0">
                          <a:effectLst/>
                        </a:rPr>
                        <a:t> </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tc>
                <a:tc>
                  <a:txBody>
                    <a:bodyPr/>
                    <a:lstStyle/>
                    <a:p>
                      <a:pPr marR="716280">
                        <a:lnSpc>
                          <a:spcPct val="97000"/>
                        </a:lnSpc>
                        <a:spcAft>
                          <a:spcPts val="0"/>
                        </a:spcAft>
                      </a:pPr>
                      <a:r>
                        <a:rPr lang="en-US" sz="1300" dirty="0">
                          <a:effectLst/>
                        </a:rPr>
                        <a:t>Data store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5313" marR="65313" marT="0" marB="0" anchor="ctr"/>
                </a:tc>
              </a:tr>
            </a:tbl>
          </a:graphicData>
        </a:graphic>
      </p:graphicFrame>
      <p:sp>
        <p:nvSpPr>
          <p:cNvPr id="12" name="Rectangle 11"/>
          <p:cNvSpPr/>
          <p:nvPr/>
        </p:nvSpPr>
        <p:spPr>
          <a:xfrm>
            <a:off x="3681351" y="2444347"/>
            <a:ext cx="1584861" cy="702602"/>
          </a:xfrm>
          <a:prstGeom prst="rect">
            <a:avLst/>
          </a:prstGeom>
          <a:noFill/>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3" name="Straight Arrow Connector 12"/>
          <p:cNvCxnSpPr/>
          <p:nvPr/>
        </p:nvCxnSpPr>
        <p:spPr>
          <a:xfrm>
            <a:off x="3570494" y="4589298"/>
            <a:ext cx="1736725" cy="0"/>
          </a:xfrm>
          <a:prstGeom prst="straightConnector1">
            <a:avLst/>
          </a:prstGeom>
          <a:ln w="19050">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18" name="Straight Connector 17"/>
          <p:cNvCxnSpPr/>
          <p:nvPr/>
        </p:nvCxnSpPr>
        <p:spPr>
          <a:xfrm>
            <a:off x="3545094" y="5442796"/>
            <a:ext cx="1812925" cy="0"/>
          </a:xfrm>
          <a:prstGeom prst="line">
            <a:avLst/>
          </a:prstGeom>
          <a:ln w="19050">
            <a:solidFill>
              <a:schemeClr val="tx1"/>
            </a:solidFill>
          </a:ln>
        </p:spPr>
        <p:style>
          <a:lnRef idx="2">
            <a:schemeClr val="dk1"/>
          </a:lnRef>
          <a:fillRef idx="0">
            <a:schemeClr val="dk1"/>
          </a:fillRef>
          <a:effectRef idx="1">
            <a:schemeClr val="dk1"/>
          </a:effectRef>
          <a:fontRef idx="minor">
            <a:schemeClr val="tx1"/>
          </a:fontRef>
        </p:style>
      </p:cxnSp>
      <p:cxnSp>
        <p:nvCxnSpPr>
          <p:cNvPr id="19" name="Straight Connector 18"/>
          <p:cNvCxnSpPr/>
          <p:nvPr/>
        </p:nvCxnSpPr>
        <p:spPr>
          <a:xfrm>
            <a:off x="3559382" y="6044458"/>
            <a:ext cx="1828800" cy="0"/>
          </a:xfrm>
          <a:prstGeom prst="line">
            <a:avLst/>
          </a:prstGeom>
          <a:ln w="19050">
            <a:solidFill>
              <a:schemeClr val="tx1"/>
            </a:solidFill>
          </a:ln>
        </p:spPr>
        <p:style>
          <a:lnRef idx="2">
            <a:schemeClr val="dk1"/>
          </a:lnRef>
          <a:fillRef idx="0">
            <a:schemeClr val="dk1"/>
          </a:fillRef>
          <a:effectRef idx="1">
            <a:schemeClr val="dk1"/>
          </a:effectRef>
          <a:fontRef idx="minor">
            <a:schemeClr val="tx1"/>
          </a:fontRef>
        </p:style>
      </p:cxnSp>
      <p:cxnSp>
        <p:nvCxnSpPr>
          <p:cNvPr id="21" name="Straight Arrow Connector 20"/>
          <p:cNvCxnSpPr/>
          <p:nvPr/>
        </p:nvCxnSpPr>
        <p:spPr>
          <a:xfrm flipH="1">
            <a:off x="3548269" y="4941723"/>
            <a:ext cx="1736725" cy="0"/>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Rounded Rectangle 21"/>
          <p:cNvSpPr/>
          <p:nvPr/>
        </p:nvSpPr>
        <p:spPr>
          <a:xfrm>
            <a:off x="3657784" y="3390735"/>
            <a:ext cx="1584861" cy="766090"/>
          </a:xfrm>
          <a:prstGeom prst="round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23" name="Straight Connector 22"/>
          <p:cNvCxnSpPr/>
          <p:nvPr/>
        </p:nvCxnSpPr>
        <p:spPr>
          <a:xfrm>
            <a:off x="3545094" y="5447558"/>
            <a:ext cx="0" cy="5969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5492750" y="8655050"/>
            <a:ext cx="169068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913394" y="5442796"/>
            <a:ext cx="0" cy="6159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3753" y="149739"/>
            <a:ext cx="2290062" cy="825227"/>
          </a:xfrm>
          <a:prstGeom prst="rect">
            <a:avLst/>
          </a:prstGeom>
        </p:spPr>
      </p:pic>
    </p:spTree>
    <p:extLst>
      <p:ext uri="{BB962C8B-B14F-4D97-AF65-F5344CB8AC3E}">
        <p14:creationId xmlns:p14="http://schemas.microsoft.com/office/powerpoint/2010/main" val="11073226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50"/>
                                        <p:tgtEl>
                                          <p:spTgt spid="3">
                                            <p:txEl>
                                              <p:pRg st="1" end="1"/>
                                            </p:txEl>
                                          </p:spTgt>
                                        </p:tgtEl>
                                      </p:cBhvr>
                                    </p:animEffect>
                                    <p:anim calcmode="lin" valueType="num">
                                      <p:cBhvr>
                                        <p:cTn id="8"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25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anim calcmode="lin" valueType="num">
                                      <p:cBhvr>
                                        <p:cTn id="13" dur="500" fill="hold"/>
                                        <p:tgtEl>
                                          <p:spTgt spid="4"/>
                                        </p:tgtEl>
                                        <p:attrNameLst>
                                          <p:attrName>ppt_x</p:attrName>
                                        </p:attrNameLst>
                                      </p:cBhvr>
                                      <p:tavLst>
                                        <p:tav tm="0">
                                          <p:val>
                                            <p:strVal val="#ppt_x"/>
                                          </p:val>
                                        </p:tav>
                                        <p:tav tm="100000">
                                          <p:val>
                                            <p:strVal val="#ppt_x"/>
                                          </p:val>
                                        </p:tav>
                                      </p:tavLst>
                                    </p:anim>
                                    <p:anim calcmode="lin" valueType="num">
                                      <p:cBhvr>
                                        <p:cTn id="14"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1.2|0.4|1.5|0.4|2.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7651BA-F45C-4845-9AB3-E0A65B39F5E1}">
  <ds:schemaRefs>
    <ds:schemaRef ds:uri="http://schemas.microsoft.com/office/2006/documentManagement/types"/>
    <ds:schemaRef ds:uri="http://www.w3.org/XML/1998/namespace"/>
    <ds:schemaRef ds:uri="http://purl.org/dc/elements/1.1/"/>
    <ds:schemaRef ds:uri="http://purl.org/dc/terms/"/>
    <ds:schemaRef ds:uri="16c05727-aa75-4e4a-9b5f-8a80a1165891"/>
    <ds:schemaRef ds:uri="http://purl.org/dc/dcmitype/"/>
    <ds:schemaRef ds:uri="http://schemas.microsoft.com/office/2006/metadata/properties"/>
    <ds:schemaRef ds:uri="71af3243-3dd4-4a8d-8c0d-dd76da1f02a5"/>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Ion</Template>
  <TotalTime>0</TotalTime>
  <Words>424</Words>
  <Application>Microsoft Office PowerPoint</Application>
  <PresentationFormat>Widescreen</PresentationFormat>
  <Paragraphs>197</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Century Gothic</vt:lpstr>
      <vt:lpstr>Times New Roman</vt:lpstr>
      <vt:lpstr>Wingdings</vt:lpstr>
      <vt:lpstr>Wingdings 3</vt:lpstr>
      <vt:lpstr>Ion</vt:lpstr>
      <vt:lpstr>PowerPoint Presentation</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2020-03-08T13:08:58Z</dcterms:created>
  <dcterms:modified xsi:type="dcterms:W3CDTF">2020-06-29T18:20:45Z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